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08" r:id="rId1"/>
  </p:sldMasterIdLst>
  <p:sldIdLst>
    <p:sldId id="256" r:id="rId2"/>
    <p:sldId id="257" r:id="rId3"/>
    <p:sldId id="258" r:id="rId4"/>
    <p:sldId id="264" r:id="rId5"/>
    <p:sldId id="265" r:id="rId6"/>
    <p:sldId id="266" r:id="rId7"/>
    <p:sldId id="267" r:id="rId8"/>
    <p:sldId id="268" r:id="rId9"/>
    <p:sldId id="269" r:id="rId10"/>
    <p:sldId id="270" r:id="rId11"/>
    <p:sldId id="271"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413" autoAdjust="0"/>
    <p:restoredTop sz="86380" autoAdjust="0"/>
  </p:normalViewPr>
  <p:slideViewPr>
    <p:cSldViewPr>
      <p:cViewPr>
        <p:scale>
          <a:sx n="66" d="100"/>
          <a:sy n="66" d="100"/>
        </p:scale>
        <p:origin x="-2130" y="-258"/>
      </p:cViewPr>
      <p:guideLst>
        <p:guide orient="horz" pos="2160"/>
        <p:guide pos="2880"/>
      </p:guideLst>
    </p:cSldViewPr>
  </p:slideViewPr>
  <p:outlineViewPr>
    <p:cViewPr>
      <p:scale>
        <a:sx n="33" d="100"/>
        <a:sy n="33" d="100"/>
      </p:scale>
      <p:origin x="12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8B78D483-0CF1-486C-9704-660A00E43FE2}" type="datetimeFigureOut">
              <a:rPr lang="ar-IQ" smtClean="0"/>
              <a:pPr/>
              <a:t>04/04/1440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BDF76518-A424-4D92-ACB3-B76F80035A4D}" type="slidenum">
              <a:rPr lang="ar-IQ" smtClean="0"/>
              <a:pPr/>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BDF76518-A424-4D92-ACB3-B76F80035A4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B78D483-0CF1-486C-9704-660A00E43FE2}" type="datetimeFigureOut">
              <a:rPr lang="ar-IQ" smtClean="0"/>
              <a:pPr/>
              <a:t>04/04/1440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B78D483-0CF1-486C-9704-660A00E43FE2}" type="datetimeFigureOut">
              <a:rPr lang="ar-IQ" smtClean="0"/>
              <a:pPr/>
              <a:t>04/04/1440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B78D483-0CF1-486C-9704-660A00E43FE2}" type="datetimeFigureOut">
              <a:rPr lang="ar-IQ" smtClean="0"/>
              <a:pPr/>
              <a:t>04/04/1440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78D483-0CF1-486C-9704-660A00E43FE2}" type="datetimeFigureOut">
              <a:rPr lang="ar-IQ" smtClean="0"/>
              <a:pPr/>
              <a:t>04/04/1440</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DF76518-A424-4D92-ACB3-B76F80035A4D}"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محاضرات طرائق التدريس العملي</a:t>
            </a:r>
            <a:r>
              <a:rPr lang="en-US" dirty="0" smtClean="0"/>
              <a:t/>
            </a:r>
            <a:br>
              <a:rPr lang="en-US" dirty="0" smtClean="0"/>
            </a:br>
            <a:endParaRPr lang="ar-IQ" dirty="0"/>
          </a:p>
        </p:txBody>
      </p:sp>
      <p:sp>
        <p:nvSpPr>
          <p:cNvPr id="3" name="عنوان فرعي 2"/>
          <p:cNvSpPr>
            <a:spLocks noGrp="1"/>
          </p:cNvSpPr>
          <p:nvPr>
            <p:ph type="subTitle" idx="1"/>
          </p:nvPr>
        </p:nvSpPr>
        <p:spPr/>
        <p:txBody>
          <a:bodyPr/>
          <a:lstStyle/>
          <a:p>
            <a:r>
              <a:rPr lang="ar-IQ" dirty="0" smtClean="0">
                <a:solidFill>
                  <a:srgbClr val="FF0000"/>
                </a:solidFill>
              </a:rPr>
              <a:t>أ.م.د علي جبار حسن </a:t>
            </a:r>
            <a:r>
              <a:rPr lang="ar-IQ" dirty="0" err="1" smtClean="0">
                <a:solidFill>
                  <a:srgbClr val="FF0000"/>
                </a:solidFill>
              </a:rPr>
              <a:t>الاسدي</a:t>
            </a:r>
            <a:r>
              <a:rPr lang="ar-IQ" dirty="0" smtClean="0">
                <a:solidFill>
                  <a:srgbClr val="FF0000"/>
                </a:solidFill>
              </a:rPr>
              <a:t> </a:t>
            </a:r>
            <a:endParaRPr lang="en-US" dirty="0" smtClean="0">
              <a:solidFill>
                <a:srgbClr val="FF0000"/>
              </a:solidFill>
            </a:endParaRPr>
          </a:p>
          <a:p>
            <a:r>
              <a:rPr lang="ar-IQ" dirty="0" smtClean="0">
                <a:solidFill>
                  <a:srgbClr val="FF0000"/>
                </a:solidFill>
              </a:rPr>
              <a:t>1439هــ                                                  2018 </a:t>
            </a:r>
            <a:r>
              <a:rPr lang="ar-IQ" dirty="0" err="1" smtClean="0">
                <a:solidFill>
                  <a:srgbClr val="FF0000"/>
                </a:solidFill>
              </a:rPr>
              <a:t>م</a:t>
            </a:r>
            <a:endParaRPr lang="ar-IQ"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2844" y="0"/>
            <a:ext cx="9001156" cy="9787295"/>
          </a:xfrm>
          <a:prstGeom prst="rect">
            <a:avLst/>
          </a:prstGeom>
          <a:noFill/>
        </p:spPr>
        <p:txBody>
          <a:bodyPr wrap="square" rtlCol="1">
            <a:spAutoFit/>
          </a:bodyPr>
          <a:lstStyle/>
          <a:p>
            <a:r>
              <a:rPr lang="ar-IQ" sz="3600" b="1" dirty="0" smtClean="0">
                <a:solidFill>
                  <a:srgbClr val="FF0000"/>
                </a:solidFill>
              </a:rPr>
              <a:t>أسئلة يجيب أن يتعرف عليها المدرس قبل البدء بالتدريس</a:t>
            </a:r>
            <a:endParaRPr lang="en-US" sz="3600" dirty="0" smtClean="0">
              <a:solidFill>
                <a:srgbClr val="FF0000"/>
              </a:solidFill>
            </a:endParaRPr>
          </a:p>
          <a:p>
            <a:r>
              <a:rPr lang="ar-IQ" sz="3600" dirty="0" smtClean="0">
                <a:solidFill>
                  <a:srgbClr val="FF0000"/>
                </a:solidFill>
              </a:rPr>
              <a:t> </a:t>
            </a:r>
            <a:endParaRPr lang="en-US" sz="3600" dirty="0" smtClean="0">
              <a:solidFill>
                <a:srgbClr val="FF0000"/>
              </a:solidFill>
            </a:endParaRPr>
          </a:p>
          <a:p>
            <a:r>
              <a:rPr lang="ar-IQ" sz="3600" dirty="0" smtClean="0">
                <a:solidFill>
                  <a:srgbClr val="FF0000"/>
                </a:solidFill>
              </a:rPr>
              <a:t>قبل البدء في التدريس لابد </a:t>
            </a:r>
            <a:r>
              <a:rPr lang="ar-IQ" sz="3600" dirty="0" err="1" smtClean="0">
                <a:solidFill>
                  <a:srgbClr val="FF0000"/>
                </a:solidFill>
              </a:rPr>
              <a:t>ان</a:t>
            </a:r>
            <a:r>
              <a:rPr lang="ar-IQ" sz="3600" dirty="0" smtClean="0">
                <a:solidFill>
                  <a:srgbClr val="FF0000"/>
                </a:solidFill>
              </a:rPr>
              <a:t> نعرف </a:t>
            </a:r>
            <a:r>
              <a:rPr lang="ar-IQ" sz="3600" dirty="0" err="1" smtClean="0">
                <a:solidFill>
                  <a:srgbClr val="FF0000"/>
                </a:solidFill>
              </a:rPr>
              <a:t>الاجابة</a:t>
            </a:r>
            <a:r>
              <a:rPr lang="ar-IQ" sz="3600" dirty="0" smtClean="0">
                <a:solidFill>
                  <a:srgbClr val="FF0000"/>
                </a:solidFill>
              </a:rPr>
              <a:t> عن التساؤلات </a:t>
            </a:r>
            <a:r>
              <a:rPr lang="ar-IQ" sz="3600" dirty="0" err="1" smtClean="0">
                <a:solidFill>
                  <a:srgbClr val="FF0000"/>
                </a:solidFill>
              </a:rPr>
              <a:t>الاتية</a:t>
            </a:r>
            <a:r>
              <a:rPr lang="ar-IQ" sz="3600" dirty="0" smtClean="0">
                <a:solidFill>
                  <a:srgbClr val="FF0000"/>
                </a:solidFill>
              </a:rPr>
              <a:t> : </a:t>
            </a:r>
            <a:endParaRPr lang="en-US" sz="3600" dirty="0" smtClean="0">
              <a:solidFill>
                <a:srgbClr val="FF0000"/>
              </a:solidFill>
            </a:endParaRPr>
          </a:p>
          <a:p>
            <a:r>
              <a:rPr lang="ar-IQ" sz="3600" dirty="0" smtClean="0">
                <a:solidFill>
                  <a:srgbClr val="FF0000"/>
                </a:solidFill>
              </a:rPr>
              <a:t>1- لماذا نعلم ؟  </a:t>
            </a:r>
            <a:r>
              <a:rPr lang="ar-IQ" sz="3600" dirty="0" err="1" smtClean="0">
                <a:solidFill>
                  <a:srgbClr val="FF0000"/>
                </a:solidFill>
              </a:rPr>
              <a:t>الاهداف</a:t>
            </a:r>
            <a:r>
              <a:rPr lang="ar-IQ" sz="3600" dirty="0" smtClean="0">
                <a:solidFill>
                  <a:srgbClr val="FF0000"/>
                </a:solidFill>
              </a:rPr>
              <a:t> </a:t>
            </a:r>
            <a:endParaRPr lang="en-US" sz="3600" dirty="0" smtClean="0">
              <a:solidFill>
                <a:srgbClr val="FF0000"/>
              </a:solidFill>
            </a:endParaRPr>
          </a:p>
          <a:p>
            <a:r>
              <a:rPr lang="ar-IQ" sz="3600" dirty="0" smtClean="0">
                <a:solidFill>
                  <a:srgbClr val="FF0000"/>
                </a:solidFill>
              </a:rPr>
              <a:t>2- ماذا نعلم ؟ المادة الدراسية </a:t>
            </a:r>
            <a:endParaRPr lang="en-US" sz="3600" dirty="0" smtClean="0">
              <a:solidFill>
                <a:srgbClr val="FF0000"/>
              </a:solidFill>
            </a:endParaRPr>
          </a:p>
          <a:p>
            <a:r>
              <a:rPr lang="ar-IQ" sz="3600" dirty="0" smtClean="0">
                <a:solidFill>
                  <a:srgbClr val="FF0000"/>
                </a:solidFill>
              </a:rPr>
              <a:t>3- كيف نعلم ؟ طرائق التدريس </a:t>
            </a:r>
            <a:endParaRPr lang="en-US" sz="3600" dirty="0" smtClean="0">
              <a:solidFill>
                <a:srgbClr val="FF0000"/>
              </a:solidFill>
            </a:endParaRPr>
          </a:p>
          <a:p>
            <a:r>
              <a:rPr lang="ar-IQ" sz="3600" dirty="0" smtClean="0">
                <a:solidFill>
                  <a:srgbClr val="FF0000"/>
                </a:solidFill>
              </a:rPr>
              <a:t>4- متى نعلم ؟ الوقت المناسب والمقرر </a:t>
            </a:r>
            <a:endParaRPr lang="en-US" sz="3600" dirty="0" smtClean="0">
              <a:solidFill>
                <a:srgbClr val="FF0000"/>
              </a:solidFill>
            </a:endParaRPr>
          </a:p>
          <a:p>
            <a:r>
              <a:rPr lang="ar-IQ" sz="3600" dirty="0" smtClean="0">
                <a:solidFill>
                  <a:srgbClr val="FF0000"/>
                </a:solidFill>
              </a:rPr>
              <a:t>5- </a:t>
            </a:r>
            <a:r>
              <a:rPr lang="ar-IQ" sz="3600" dirty="0" err="1" smtClean="0">
                <a:solidFill>
                  <a:srgbClr val="FF0000"/>
                </a:solidFill>
              </a:rPr>
              <a:t>اين</a:t>
            </a:r>
            <a:r>
              <a:rPr lang="ar-IQ" sz="3600" dirty="0" smtClean="0">
                <a:solidFill>
                  <a:srgbClr val="FF0000"/>
                </a:solidFill>
              </a:rPr>
              <a:t> نعلم ؟ داخل الساحة </a:t>
            </a:r>
            <a:r>
              <a:rPr lang="ar-IQ" sz="3600" dirty="0" err="1" smtClean="0">
                <a:solidFill>
                  <a:srgbClr val="FF0000"/>
                </a:solidFill>
              </a:rPr>
              <a:t>او</a:t>
            </a:r>
            <a:r>
              <a:rPr lang="ar-IQ" sz="3600" dirty="0" smtClean="0">
                <a:solidFill>
                  <a:srgbClr val="FF0000"/>
                </a:solidFill>
              </a:rPr>
              <a:t> القاعة المدرسية </a:t>
            </a:r>
            <a:r>
              <a:rPr lang="ar-IQ" sz="3600" dirty="0" err="1" smtClean="0">
                <a:solidFill>
                  <a:srgbClr val="FF0000"/>
                </a:solidFill>
              </a:rPr>
              <a:t>او</a:t>
            </a:r>
            <a:r>
              <a:rPr lang="ar-IQ" sz="3600" dirty="0" smtClean="0">
                <a:solidFill>
                  <a:srgbClr val="FF0000"/>
                </a:solidFill>
              </a:rPr>
              <a:t> المختبر </a:t>
            </a:r>
            <a:endParaRPr lang="en-US" sz="3600" dirty="0" smtClean="0">
              <a:solidFill>
                <a:srgbClr val="FF0000"/>
              </a:solidFill>
            </a:endParaRPr>
          </a:p>
          <a:p>
            <a:r>
              <a:rPr lang="ar-IQ" sz="3600" dirty="0" smtClean="0">
                <a:solidFill>
                  <a:srgbClr val="FF0000"/>
                </a:solidFill>
              </a:rPr>
              <a:t>6- من نعلم ؟ نوعية الطلاب (</a:t>
            </a:r>
            <a:r>
              <a:rPr lang="ar-IQ" sz="3600" dirty="0" err="1" smtClean="0">
                <a:solidFill>
                  <a:srgbClr val="FF0000"/>
                </a:solidFill>
              </a:rPr>
              <a:t>اعتيادين</a:t>
            </a:r>
            <a:r>
              <a:rPr lang="ar-IQ" sz="3600" dirty="0" smtClean="0">
                <a:solidFill>
                  <a:srgbClr val="FF0000"/>
                </a:solidFill>
              </a:rPr>
              <a:t> ، ذوي حاجات خاصة ، موهوبين) .</a:t>
            </a:r>
            <a:endParaRPr lang="en-US" sz="3600" dirty="0" smtClean="0">
              <a:solidFill>
                <a:srgbClr val="FF0000"/>
              </a:solidFill>
            </a:endParaRPr>
          </a:p>
          <a:p>
            <a:r>
              <a:rPr lang="ar-IQ" sz="3600" dirty="0" smtClean="0">
                <a:solidFill>
                  <a:srgbClr val="FF0000"/>
                </a:solidFill>
              </a:rPr>
              <a:t> </a:t>
            </a:r>
            <a:endParaRPr lang="en-US" sz="3600" dirty="0" smtClean="0">
              <a:solidFill>
                <a:srgbClr val="FF0000"/>
              </a:solidFill>
            </a:endParaRPr>
          </a:p>
          <a:p>
            <a:r>
              <a:rPr lang="ar-IQ" sz="3600" dirty="0" smtClean="0">
                <a:solidFill>
                  <a:srgbClr val="FF0000"/>
                </a:solidFill>
              </a:rPr>
              <a:t> </a:t>
            </a:r>
            <a:endParaRPr lang="en-US" sz="3600" dirty="0" smtClean="0">
              <a:solidFill>
                <a:srgbClr val="FF0000"/>
              </a:solidFill>
            </a:endParaRPr>
          </a:p>
          <a:p>
            <a:r>
              <a:rPr lang="ar-IQ" sz="3600" dirty="0" smtClean="0">
                <a:solidFill>
                  <a:srgbClr val="FF0000"/>
                </a:solidFill>
              </a:rPr>
              <a:t> </a:t>
            </a:r>
            <a:endParaRPr lang="en-US" sz="3600" dirty="0" smtClean="0">
              <a:solidFill>
                <a:srgbClr val="FF0000"/>
              </a:solidFill>
            </a:endParaRPr>
          </a:p>
          <a:p>
            <a:r>
              <a:rPr lang="ar-IQ" sz="3600" dirty="0" smtClean="0">
                <a:solidFill>
                  <a:srgbClr val="FF0000"/>
                </a:solidFill>
              </a:rPr>
              <a:t> </a:t>
            </a:r>
            <a:endParaRPr lang="en-US" sz="3600" dirty="0" smtClean="0">
              <a:solidFill>
                <a:srgbClr val="FF0000"/>
              </a:solidFill>
            </a:endParaRPr>
          </a:p>
          <a:p>
            <a:r>
              <a:rPr lang="ar-IQ" sz="3600" dirty="0" smtClean="0">
                <a:solidFill>
                  <a:srgbClr val="FF0000"/>
                </a:solidFill>
              </a:rPr>
              <a:t> </a:t>
            </a:r>
            <a:endParaRPr lang="en-US" sz="3600" dirty="0" smtClean="0">
              <a:solidFill>
                <a:srgbClr val="FF0000"/>
              </a:solidFill>
            </a:endParaRPr>
          </a:p>
          <a:p>
            <a:r>
              <a:rPr lang="ar-IQ" dirty="0" smtClean="0"/>
              <a:t> </a:t>
            </a:r>
            <a:endParaRPr lang="en-US" dirty="0" smtClean="0"/>
          </a:p>
          <a:p>
            <a:r>
              <a:rPr lang="ar-IQ" dirty="0" smtClean="0"/>
              <a:t> </a:t>
            </a:r>
            <a:endParaRPr lang="en-US" dirty="0" smtClean="0"/>
          </a:p>
          <a:p>
            <a:endParaRPr lang="ar-SA" dirty="0"/>
          </a:p>
        </p:txBody>
      </p:sp>
      <p:sp>
        <p:nvSpPr>
          <p:cNvPr id="22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smtClean="0">
                <a:ln>
                  <a:noFill/>
                </a:ln>
                <a:solidFill>
                  <a:srgbClr val="FF0000"/>
                </a:solidFill>
                <a:effectLst/>
                <a:latin typeface="Simplified Arabic" pitchFamily="18" charset="-78"/>
                <a:ea typeface="Times New Roman" pitchFamily="18" charset="0"/>
                <a:cs typeface="Simplified Arabic" pitchFamily="18" charset="-78"/>
              </a:rPr>
              <a:t>أسئلة يجيب أن يتعرف عليها المدرس قبل البدء بالتدريس</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قبل البدء في التدريس لابد ان نعرف الاجابة عن التساؤلات الاتية :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1- لماذا نعلم ؟  الاهداف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2- ماذا نعلم ؟ المادة الدراسية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3- كيف نعلم ؟ طرائق التدريس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4- متى نعلم ؟ الوقت المناسب والمقرر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5- اين نعلم ؟ داخل الساحة او القاعة المدرسية او المختبر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6- من نعلم ؟ نوعية الطلاب (اعتيادين ، ذوي حاجات خاصة ، موهوبين)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7140416"/>
          </a:xfrm>
          <a:prstGeom prst="rect">
            <a:avLst/>
          </a:prstGeom>
          <a:noFill/>
        </p:spPr>
        <p:txBody>
          <a:bodyPr wrap="square" rtlCol="1">
            <a:spAutoFit/>
          </a:bodyPr>
          <a:lstStyle/>
          <a:p>
            <a:r>
              <a:rPr lang="ar-IQ" sz="4400" b="1" dirty="0" smtClean="0">
                <a:solidFill>
                  <a:srgbClr val="FF0000"/>
                </a:solidFill>
              </a:rPr>
              <a:t>المهارات التدريسية التي يجب </a:t>
            </a:r>
            <a:r>
              <a:rPr lang="ar-IQ" sz="4400" b="1" dirty="0" err="1" smtClean="0">
                <a:solidFill>
                  <a:srgbClr val="FF0000"/>
                </a:solidFill>
              </a:rPr>
              <a:t>ان</a:t>
            </a:r>
            <a:r>
              <a:rPr lang="ar-IQ" sz="4400" b="1" dirty="0" smtClean="0">
                <a:solidFill>
                  <a:srgbClr val="FF0000"/>
                </a:solidFill>
              </a:rPr>
              <a:t> يمتلكها مدرس التربية الرياضية</a:t>
            </a:r>
            <a:endParaRPr lang="en-US" sz="4400" dirty="0" smtClean="0">
              <a:solidFill>
                <a:srgbClr val="FF0000"/>
              </a:solidFill>
            </a:endParaRPr>
          </a:p>
          <a:p>
            <a:r>
              <a:rPr lang="ar-IQ" sz="4400" dirty="0" smtClean="0">
                <a:solidFill>
                  <a:srgbClr val="0070C0"/>
                </a:solidFill>
              </a:rPr>
              <a:t> </a:t>
            </a:r>
            <a:endParaRPr lang="en-US" sz="4400" dirty="0" smtClean="0">
              <a:solidFill>
                <a:srgbClr val="0070C0"/>
              </a:solidFill>
            </a:endParaRPr>
          </a:p>
          <a:p>
            <a:r>
              <a:rPr lang="ar-IQ" sz="4400" dirty="0" smtClean="0">
                <a:solidFill>
                  <a:srgbClr val="0070C0"/>
                </a:solidFill>
              </a:rPr>
              <a:t>تعرف المهارات التدريسية </a:t>
            </a:r>
            <a:r>
              <a:rPr lang="ar-IQ" sz="4400" dirty="0" err="1" smtClean="0">
                <a:solidFill>
                  <a:srgbClr val="0070C0"/>
                </a:solidFill>
              </a:rPr>
              <a:t>بانها</a:t>
            </a:r>
            <a:r>
              <a:rPr lang="ar-IQ" sz="4400" dirty="0" smtClean="0">
                <a:solidFill>
                  <a:srgbClr val="0070C0"/>
                </a:solidFill>
              </a:rPr>
              <a:t> جميع </a:t>
            </a:r>
            <a:r>
              <a:rPr lang="ar-IQ" sz="4400" dirty="0" err="1" smtClean="0">
                <a:solidFill>
                  <a:srgbClr val="0070C0"/>
                </a:solidFill>
              </a:rPr>
              <a:t>انواع</a:t>
            </a:r>
            <a:r>
              <a:rPr lang="ar-IQ" sz="4400" dirty="0" smtClean="0">
                <a:solidFill>
                  <a:srgbClr val="0070C0"/>
                </a:solidFill>
              </a:rPr>
              <a:t> السلوكيات التي يظهرها المدرس في نشاطه التعليمي بهدف تحقيق </a:t>
            </a:r>
            <a:r>
              <a:rPr lang="ar-IQ" sz="4400" dirty="0" err="1" smtClean="0">
                <a:solidFill>
                  <a:srgbClr val="0070C0"/>
                </a:solidFill>
              </a:rPr>
              <a:t>اهداف</a:t>
            </a:r>
            <a:r>
              <a:rPr lang="ar-IQ" sz="4400" dirty="0" smtClean="0">
                <a:solidFill>
                  <a:srgbClr val="0070C0"/>
                </a:solidFill>
              </a:rPr>
              <a:t> معينة،</a:t>
            </a:r>
            <a:r>
              <a:rPr lang="ar-IQ" sz="4400" dirty="0" err="1" smtClean="0">
                <a:solidFill>
                  <a:srgbClr val="0070C0"/>
                </a:solidFill>
              </a:rPr>
              <a:t>وتظهرهذه</a:t>
            </a:r>
            <a:r>
              <a:rPr lang="ar-IQ" sz="4400" dirty="0" smtClean="0">
                <a:solidFill>
                  <a:srgbClr val="0070C0"/>
                </a:solidFill>
              </a:rPr>
              <a:t> السلوكيات من خلال الممارسات التدريسي في صورة استجابات انفعالية </a:t>
            </a:r>
            <a:r>
              <a:rPr lang="ar-IQ" sz="4400" dirty="0" err="1" smtClean="0">
                <a:solidFill>
                  <a:srgbClr val="0070C0"/>
                </a:solidFill>
              </a:rPr>
              <a:t>او</a:t>
            </a:r>
            <a:r>
              <a:rPr lang="ar-IQ" sz="4400" dirty="0" smtClean="0">
                <a:solidFill>
                  <a:srgbClr val="0070C0"/>
                </a:solidFill>
              </a:rPr>
              <a:t> حركية </a:t>
            </a:r>
            <a:r>
              <a:rPr lang="ar-IQ" sz="4400" dirty="0" err="1" smtClean="0">
                <a:solidFill>
                  <a:srgbClr val="0070C0"/>
                </a:solidFill>
              </a:rPr>
              <a:t>او</a:t>
            </a:r>
            <a:r>
              <a:rPr lang="ar-IQ" sz="4400" dirty="0" smtClean="0">
                <a:solidFill>
                  <a:srgbClr val="0070C0"/>
                </a:solidFill>
              </a:rPr>
              <a:t> لفظية ،</a:t>
            </a:r>
            <a:r>
              <a:rPr lang="ar-IQ" sz="4400" dirty="0" err="1" smtClean="0">
                <a:solidFill>
                  <a:srgbClr val="0070C0"/>
                </a:solidFill>
              </a:rPr>
              <a:t>وادناه</a:t>
            </a:r>
            <a:r>
              <a:rPr lang="ar-IQ" sz="4400" dirty="0" smtClean="0">
                <a:solidFill>
                  <a:srgbClr val="0070C0"/>
                </a:solidFill>
              </a:rPr>
              <a:t> </a:t>
            </a:r>
            <a:r>
              <a:rPr lang="ar-IQ" sz="4400" dirty="0" err="1" smtClean="0">
                <a:solidFill>
                  <a:srgbClr val="0070C0"/>
                </a:solidFill>
              </a:rPr>
              <a:t>اهم</a:t>
            </a:r>
            <a:r>
              <a:rPr lang="ar-IQ" sz="4400" dirty="0" smtClean="0">
                <a:solidFill>
                  <a:srgbClr val="0070C0"/>
                </a:solidFill>
              </a:rPr>
              <a:t> المهارات التدريسية التي يجب </a:t>
            </a:r>
            <a:r>
              <a:rPr lang="ar-IQ" sz="4400" dirty="0" err="1" smtClean="0">
                <a:solidFill>
                  <a:srgbClr val="0070C0"/>
                </a:solidFill>
              </a:rPr>
              <a:t>ان</a:t>
            </a:r>
            <a:r>
              <a:rPr lang="ar-IQ" sz="4400" dirty="0" smtClean="0">
                <a:solidFill>
                  <a:srgbClr val="0070C0"/>
                </a:solidFill>
              </a:rPr>
              <a:t> يمتلكها المدرس :-</a:t>
            </a:r>
            <a:endParaRPr lang="en-US" sz="4400" dirty="0" smtClean="0">
              <a:solidFill>
                <a:srgbClr val="0070C0"/>
              </a:solidFill>
            </a:endParaRP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0"/>
            <a:ext cx="9144000" cy="6858000"/>
          </a:xfrm>
        </p:spPr>
        <p:txBody>
          <a:bodyPr>
            <a:normAutofit/>
          </a:bodyPr>
          <a:lstStyle/>
          <a:p>
            <a:r>
              <a:rPr lang="ar-IQ" dirty="0" smtClean="0">
                <a:solidFill>
                  <a:schemeClr val="bg1"/>
                </a:solidFill>
              </a:rPr>
              <a:t> التدريس</a:t>
            </a:r>
            <a:endParaRPr lang="en-US" dirty="0" smtClean="0">
              <a:solidFill>
                <a:schemeClr val="bg1"/>
              </a:solidFill>
            </a:endParaRPr>
          </a:p>
          <a:p>
            <a:r>
              <a:rPr lang="ar-IQ" dirty="0" smtClean="0">
                <a:solidFill>
                  <a:schemeClr val="bg1"/>
                </a:solidFill>
              </a:rPr>
              <a:t>لقد </a:t>
            </a:r>
            <a:r>
              <a:rPr lang="ar-IQ" dirty="0" err="1" smtClean="0">
                <a:solidFill>
                  <a:schemeClr val="bg1"/>
                </a:solidFill>
              </a:rPr>
              <a:t>اورد</a:t>
            </a:r>
            <a:r>
              <a:rPr lang="ar-IQ" dirty="0" smtClean="0">
                <a:solidFill>
                  <a:schemeClr val="bg1"/>
                </a:solidFill>
              </a:rPr>
              <a:t> التربويون والمتهمون بالمناهج وطرائق التدريس </a:t>
            </a:r>
            <a:r>
              <a:rPr lang="ar-IQ" dirty="0" err="1" smtClean="0">
                <a:solidFill>
                  <a:schemeClr val="bg1"/>
                </a:solidFill>
              </a:rPr>
              <a:t>ان</a:t>
            </a:r>
            <a:r>
              <a:rPr lang="ar-IQ" dirty="0" smtClean="0">
                <a:solidFill>
                  <a:schemeClr val="bg1"/>
                </a:solidFill>
              </a:rPr>
              <a:t> مفهوم التدريس هو عملية تفاعلية بين المدرس وطلابه في غرفة الصف </a:t>
            </a:r>
            <a:r>
              <a:rPr lang="ar-IQ" dirty="0" err="1" smtClean="0">
                <a:solidFill>
                  <a:schemeClr val="bg1"/>
                </a:solidFill>
              </a:rPr>
              <a:t>او</a:t>
            </a:r>
            <a:r>
              <a:rPr lang="ar-IQ" dirty="0" smtClean="0">
                <a:solidFill>
                  <a:schemeClr val="bg1"/>
                </a:solidFill>
              </a:rPr>
              <a:t> قاعة المحاضرات </a:t>
            </a:r>
            <a:r>
              <a:rPr lang="ar-IQ" dirty="0" err="1" smtClean="0">
                <a:solidFill>
                  <a:schemeClr val="bg1"/>
                </a:solidFill>
              </a:rPr>
              <a:t>او</a:t>
            </a:r>
            <a:r>
              <a:rPr lang="ar-IQ" dirty="0" smtClean="0">
                <a:solidFill>
                  <a:schemeClr val="bg1"/>
                </a:solidFill>
              </a:rPr>
              <a:t> ساحة المدرسة ،ويعد التدريس </a:t>
            </a:r>
            <a:r>
              <a:rPr lang="ar-IQ" dirty="0" err="1" smtClean="0">
                <a:solidFill>
                  <a:schemeClr val="bg1"/>
                </a:solidFill>
              </a:rPr>
              <a:t>اصلاحا</a:t>
            </a:r>
            <a:r>
              <a:rPr lang="ar-IQ" dirty="0" smtClean="0">
                <a:solidFill>
                  <a:schemeClr val="bg1"/>
                </a:solidFill>
              </a:rPr>
              <a:t> للسلوك وتوضيح المفاهيم وترسيخ المبادئ والقيم وتتسم </a:t>
            </a:r>
            <a:r>
              <a:rPr lang="ar-IQ" dirty="0" err="1" smtClean="0">
                <a:solidFill>
                  <a:schemeClr val="bg1"/>
                </a:solidFill>
              </a:rPr>
              <a:t>بالاخذ</a:t>
            </a:r>
            <a:r>
              <a:rPr lang="ar-IQ" dirty="0" smtClean="0">
                <a:solidFill>
                  <a:schemeClr val="bg1"/>
                </a:solidFill>
              </a:rPr>
              <a:t> والعطاء والحوار البناء بينهم . </a:t>
            </a:r>
            <a:endParaRPr lang="en-US" dirty="0" smtClean="0">
              <a:solidFill>
                <a:schemeClr val="bg1"/>
              </a:solidFill>
            </a:endParaRPr>
          </a:p>
          <a:p>
            <a:r>
              <a:rPr lang="ar-IQ" dirty="0" smtClean="0">
                <a:solidFill>
                  <a:schemeClr val="bg1"/>
                </a:solidFill>
              </a:rPr>
              <a:t>وهناك من يرى </a:t>
            </a:r>
            <a:r>
              <a:rPr lang="ar-IQ" dirty="0" err="1" smtClean="0">
                <a:solidFill>
                  <a:schemeClr val="bg1"/>
                </a:solidFill>
              </a:rPr>
              <a:t>ان</a:t>
            </a:r>
            <a:r>
              <a:rPr lang="ar-IQ" dirty="0" smtClean="0">
                <a:solidFill>
                  <a:schemeClr val="bg1"/>
                </a:solidFill>
              </a:rPr>
              <a:t> التدريس هو عملية تحديد السلوك الذي نرغب بتعلمه </a:t>
            </a:r>
            <a:r>
              <a:rPr lang="ar-IQ" dirty="0" err="1" smtClean="0">
                <a:solidFill>
                  <a:schemeClr val="bg1"/>
                </a:solidFill>
              </a:rPr>
              <a:t>او</a:t>
            </a:r>
            <a:r>
              <a:rPr lang="ar-IQ" dirty="0" smtClean="0">
                <a:solidFill>
                  <a:schemeClr val="bg1"/>
                </a:solidFill>
              </a:rPr>
              <a:t> </a:t>
            </a:r>
            <a:r>
              <a:rPr lang="ar-IQ" dirty="0" err="1" smtClean="0">
                <a:solidFill>
                  <a:schemeClr val="bg1"/>
                </a:solidFill>
              </a:rPr>
              <a:t>اكسابه</a:t>
            </a:r>
            <a:r>
              <a:rPr lang="ar-IQ" dirty="0" smtClean="0">
                <a:solidFill>
                  <a:schemeClr val="bg1"/>
                </a:solidFill>
              </a:rPr>
              <a:t> </a:t>
            </a:r>
            <a:r>
              <a:rPr lang="ar-IQ" dirty="0" err="1" smtClean="0">
                <a:solidFill>
                  <a:schemeClr val="bg1"/>
                </a:solidFill>
              </a:rPr>
              <a:t>او</a:t>
            </a:r>
            <a:r>
              <a:rPr lang="ar-IQ" dirty="0" smtClean="0">
                <a:solidFill>
                  <a:schemeClr val="bg1"/>
                </a:solidFill>
              </a:rPr>
              <a:t> تهيئة الظروف التي يراد </a:t>
            </a:r>
            <a:r>
              <a:rPr lang="ar-IQ" dirty="0" err="1" smtClean="0">
                <a:solidFill>
                  <a:schemeClr val="bg1"/>
                </a:solidFill>
              </a:rPr>
              <a:t>ان</a:t>
            </a:r>
            <a:r>
              <a:rPr lang="ar-IQ" dirty="0" smtClean="0">
                <a:solidFill>
                  <a:schemeClr val="bg1"/>
                </a:solidFill>
              </a:rPr>
              <a:t> ينمي هذا السلوك في </a:t>
            </a:r>
            <a:r>
              <a:rPr lang="ar-IQ" dirty="0" err="1" smtClean="0">
                <a:solidFill>
                  <a:schemeClr val="bg1"/>
                </a:solidFill>
              </a:rPr>
              <a:t>اطارها</a:t>
            </a:r>
            <a:r>
              <a:rPr lang="ar-IQ" dirty="0" smtClean="0">
                <a:solidFill>
                  <a:schemeClr val="bg1"/>
                </a:solidFill>
              </a:rPr>
              <a:t> ، وتقدير درجة التحكم في بيئة التعلم وصولا </a:t>
            </a:r>
            <a:r>
              <a:rPr lang="ar-IQ" dirty="0" err="1" smtClean="0">
                <a:solidFill>
                  <a:schemeClr val="bg1"/>
                </a:solidFill>
              </a:rPr>
              <a:t>الى</a:t>
            </a:r>
            <a:r>
              <a:rPr lang="ar-IQ" dirty="0" smtClean="0">
                <a:solidFill>
                  <a:schemeClr val="bg1"/>
                </a:solidFill>
              </a:rPr>
              <a:t> الهدف المنشود . </a:t>
            </a:r>
            <a:endParaRPr lang="en-US" dirty="0" smtClean="0">
              <a:solidFill>
                <a:schemeClr val="bg1"/>
              </a:solidFill>
            </a:endParaRPr>
          </a:p>
          <a:p>
            <a:r>
              <a:rPr lang="ar-IQ" dirty="0" smtClean="0">
                <a:solidFill>
                  <a:schemeClr val="bg1"/>
                </a:solidFill>
              </a:rPr>
              <a:t>ويذهب (المؤلفان) </a:t>
            </a:r>
            <a:r>
              <a:rPr lang="ar-IQ" dirty="0" err="1" smtClean="0">
                <a:solidFill>
                  <a:schemeClr val="bg1"/>
                </a:solidFill>
              </a:rPr>
              <a:t>الى</a:t>
            </a:r>
            <a:r>
              <a:rPr lang="ar-IQ" dirty="0" smtClean="0">
                <a:solidFill>
                  <a:schemeClr val="bg1"/>
                </a:solidFill>
              </a:rPr>
              <a:t> أن التدريس نظام مخطط له </a:t>
            </a:r>
            <a:r>
              <a:rPr lang="ar-IQ" dirty="0" err="1" smtClean="0">
                <a:solidFill>
                  <a:schemeClr val="bg1"/>
                </a:solidFill>
              </a:rPr>
              <a:t>مدخلاته</a:t>
            </a:r>
            <a:r>
              <a:rPr lang="ar-IQ" dirty="0" smtClean="0">
                <a:solidFill>
                  <a:schemeClr val="bg1"/>
                </a:solidFill>
              </a:rPr>
              <a:t> وعملياته ومخرجاته وعناصره المدرس والطالب والمنهج والبيئة التعليمية ومن الجدير بالذكر </a:t>
            </a:r>
            <a:r>
              <a:rPr lang="ar-IQ" dirty="0" err="1" smtClean="0">
                <a:solidFill>
                  <a:schemeClr val="bg1"/>
                </a:solidFill>
              </a:rPr>
              <a:t>ان</a:t>
            </a:r>
            <a:r>
              <a:rPr lang="ar-IQ" dirty="0" smtClean="0">
                <a:solidFill>
                  <a:schemeClr val="bg1"/>
                </a:solidFill>
              </a:rPr>
              <a:t> هذه العناصر (مدرس ، طالب ، منهج) مترابطة ومتفاعلة لا ينفصل بعضها عن بعض ، فالمدرس لا يمكن </a:t>
            </a:r>
            <a:r>
              <a:rPr lang="ar-IQ" dirty="0" err="1" smtClean="0">
                <a:solidFill>
                  <a:schemeClr val="bg1"/>
                </a:solidFill>
              </a:rPr>
              <a:t>ان</a:t>
            </a:r>
            <a:r>
              <a:rPr lang="ar-IQ" dirty="0" smtClean="0">
                <a:solidFill>
                  <a:schemeClr val="bg1"/>
                </a:solidFill>
              </a:rPr>
              <a:t> يقوم بعملية التدريس بدون طالب ومنهج ، والمنهج لا يؤدي دوره </a:t>
            </a:r>
            <a:r>
              <a:rPr lang="ar-IQ" dirty="0" err="1" smtClean="0">
                <a:solidFill>
                  <a:schemeClr val="bg1"/>
                </a:solidFill>
              </a:rPr>
              <a:t>الا</a:t>
            </a:r>
            <a:r>
              <a:rPr lang="ar-IQ" dirty="0" smtClean="0">
                <a:solidFill>
                  <a:schemeClr val="bg1"/>
                </a:solidFill>
              </a:rPr>
              <a:t> من خلال مدرس يقوم بتدريسه ، وكل من المدرس والمنهج لا دور لهما بدون طالب يتعلم كل ذلك ضمن بيئة تعليمية ملائمة ومعززة بالمؤثرات المادية والاجتماعية</a:t>
            </a:r>
            <a:r>
              <a:rPr lang="ar-IQ" dirty="0" smtClean="0"/>
              <a:t> . </a:t>
            </a:r>
            <a:endParaRPr lang="en-US" dirty="0" smtClean="0"/>
          </a:p>
          <a:p>
            <a:pPr algn="ctr">
              <a:buNone/>
            </a:pPr>
            <a:endParaRPr lang="ar-IQ" dirty="0" smtClean="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0"/>
            <a:ext cx="9144000" cy="6858000"/>
          </a:xfrm>
        </p:spPr>
        <p:txBody>
          <a:bodyPr>
            <a:normAutofit fontScale="77500" lnSpcReduction="20000"/>
          </a:bodyPr>
          <a:lstStyle/>
          <a:p>
            <a:endParaRPr lang="en-US" dirty="0" smtClean="0"/>
          </a:p>
          <a:p>
            <a:r>
              <a:rPr lang="ar-IQ" dirty="0" smtClean="0">
                <a:solidFill>
                  <a:srgbClr val="FF0000"/>
                </a:solidFill>
              </a:rPr>
              <a:t>فعندما نقوم بتحديد عملية التدريس من خلال عملية الاتصال نرى هناك خمسة عناصر لعملية الاتصال  وهي :-</a:t>
            </a:r>
            <a:endParaRPr lang="en-US" dirty="0" smtClean="0">
              <a:solidFill>
                <a:srgbClr val="FF0000"/>
              </a:solidFill>
            </a:endParaRPr>
          </a:p>
          <a:p>
            <a:r>
              <a:rPr lang="ar-IQ" dirty="0" smtClean="0">
                <a:solidFill>
                  <a:srgbClr val="FF0000"/>
                </a:solidFill>
              </a:rPr>
              <a:t> </a:t>
            </a:r>
            <a:endParaRPr lang="en-US" dirty="0" smtClean="0">
              <a:solidFill>
                <a:srgbClr val="FF0000"/>
              </a:solidFill>
            </a:endParaRPr>
          </a:p>
          <a:p>
            <a:pPr>
              <a:buNone/>
            </a:pPr>
            <a:endParaRPr lang="en-US" dirty="0" smtClean="0">
              <a:solidFill>
                <a:srgbClr val="FF0000"/>
              </a:solidFill>
            </a:endParaRPr>
          </a:p>
          <a:p>
            <a:r>
              <a:rPr lang="ar-IQ" b="1" dirty="0" smtClean="0">
                <a:solidFill>
                  <a:srgbClr val="FF0000"/>
                </a:solidFill>
              </a:rPr>
              <a:t>يوضح مكونات عملية التدريس</a:t>
            </a:r>
            <a:endParaRPr lang="en-US" dirty="0" smtClean="0">
              <a:solidFill>
                <a:srgbClr val="FF0000"/>
              </a:solidFill>
            </a:endParaRPr>
          </a:p>
          <a:p>
            <a:r>
              <a:rPr lang="ar-IQ" dirty="0" smtClean="0">
                <a:solidFill>
                  <a:srgbClr val="FF0000"/>
                </a:solidFill>
              </a:rPr>
              <a:t> </a:t>
            </a:r>
            <a:endParaRPr lang="en-US" dirty="0" smtClean="0">
              <a:solidFill>
                <a:srgbClr val="FF0000"/>
              </a:solidFill>
            </a:endParaRPr>
          </a:p>
          <a:p>
            <a:r>
              <a:rPr lang="ar-IQ" dirty="0" smtClean="0">
                <a:solidFill>
                  <a:srgbClr val="FF0000"/>
                </a:solidFill>
              </a:rPr>
              <a:t> </a:t>
            </a:r>
            <a:endParaRPr lang="en-US" dirty="0" smtClean="0">
              <a:solidFill>
                <a:srgbClr val="FF0000"/>
              </a:solidFill>
            </a:endParaRPr>
          </a:p>
          <a:p>
            <a:r>
              <a:rPr lang="ar-IQ" dirty="0" smtClean="0">
                <a:solidFill>
                  <a:srgbClr val="FF0000"/>
                </a:solidFill>
              </a:rPr>
              <a:t>  مرسل       رسالة    قناة </a:t>
            </a:r>
            <a:r>
              <a:rPr lang="ar-IQ" dirty="0" err="1" smtClean="0">
                <a:solidFill>
                  <a:srgbClr val="FF0000"/>
                </a:solidFill>
              </a:rPr>
              <a:t>ارسال</a:t>
            </a:r>
            <a:r>
              <a:rPr lang="ar-IQ" dirty="0" smtClean="0">
                <a:solidFill>
                  <a:srgbClr val="FF0000"/>
                </a:solidFill>
              </a:rPr>
              <a:t>   مستقبل </a:t>
            </a:r>
            <a:r>
              <a:rPr lang="ar-IQ" dirty="0" err="1" smtClean="0">
                <a:solidFill>
                  <a:srgbClr val="FF0000"/>
                </a:solidFill>
              </a:rPr>
              <a:t>أستجابةتغذية</a:t>
            </a:r>
            <a:r>
              <a:rPr lang="ar-IQ" dirty="0" smtClean="0">
                <a:solidFill>
                  <a:srgbClr val="FF0000"/>
                </a:solidFill>
              </a:rPr>
              <a:t> راجعة من المدرس</a:t>
            </a:r>
            <a:endParaRPr lang="en-US" dirty="0" smtClean="0">
              <a:solidFill>
                <a:srgbClr val="FF0000"/>
              </a:solidFill>
            </a:endParaRPr>
          </a:p>
          <a:p>
            <a:r>
              <a:rPr lang="ar-IQ" dirty="0" smtClean="0">
                <a:solidFill>
                  <a:srgbClr val="FF0000"/>
                </a:solidFill>
              </a:rPr>
              <a:t> </a:t>
            </a:r>
            <a:endParaRPr lang="en-US" dirty="0" smtClean="0">
              <a:solidFill>
                <a:srgbClr val="FF0000"/>
              </a:solidFill>
            </a:endParaRPr>
          </a:p>
          <a:p>
            <a:pPr lvl="0"/>
            <a:r>
              <a:rPr lang="ar-IQ" b="1" dirty="0" smtClean="0">
                <a:solidFill>
                  <a:srgbClr val="FF0000"/>
                </a:solidFill>
              </a:rPr>
              <a:t>المرسل</a:t>
            </a:r>
            <a:r>
              <a:rPr lang="ar-IQ" dirty="0" smtClean="0">
                <a:solidFill>
                  <a:srgbClr val="FF0000"/>
                </a:solidFill>
              </a:rPr>
              <a:t> : هو مدرس التربية الرياضية</a:t>
            </a:r>
            <a:endParaRPr lang="en-US" dirty="0" smtClean="0">
              <a:solidFill>
                <a:srgbClr val="FF0000"/>
              </a:solidFill>
            </a:endParaRPr>
          </a:p>
          <a:p>
            <a:pPr lvl="0"/>
            <a:r>
              <a:rPr lang="ar-IQ" b="1" dirty="0" smtClean="0">
                <a:solidFill>
                  <a:srgbClr val="FF0000"/>
                </a:solidFill>
              </a:rPr>
              <a:t>الرسالة</a:t>
            </a:r>
            <a:r>
              <a:rPr lang="ar-IQ" dirty="0" smtClean="0">
                <a:solidFill>
                  <a:srgbClr val="FF0000"/>
                </a:solidFill>
              </a:rPr>
              <a:t>  : هي المهارة الحركية </a:t>
            </a:r>
            <a:r>
              <a:rPr lang="ar-IQ" dirty="0" err="1" smtClean="0">
                <a:solidFill>
                  <a:srgbClr val="FF0000"/>
                </a:solidFill>
              </a:rPr>
              <a:t>او</a:t>
            </a:r>
            <a:r>
              <a:rPr lang="ar-IQ" dirty="0" smtClean="0">
                <a:solidFill>
                  <a:srgbClr val="FF0000"/>
                </a:solidFill>
              </a:rPr>
              <a:t> الفعالية </a:t>
            </a:r>
            <a:r>
              <a:rPr lang="ar-IQ" dirty="0" err="1" smtClean="0">
                <a:solidFill>
                  <a:srgbClr val="FF0000"/>
                </a:solidFill>
              </a:rPr>
              <a:t>او</a:t>
            </a:r>
            <a:r>
              <a:rPr lang="ar-IQ" dirty="0" smtClean="0">
                <a:solidFill>
                  <a:srgbClr val="FF0000"/>
                </a:solidFill>
              </a:rPr>
              <a:t> المادة المراد تدريسها.</a:t>
            </a:r>
            <a:endParaRPr lang="en-US" dirty="0" smtClean="0">
              <a:solidFill>
                <a:srgbClr val="FF0000"/>
              </a:solidFill>
            </a:endParaRPr>
          </a:p>
          <a:p>
            <a:pPr lvl="0"/>
            <a:r>
              <a:rPr lang="ar-IQ" b="1" dirty="0" smtClean="0">
                <a:solidFill>
                  <a:srgbClr val="FF0000"/>
                </a:solidFill>
              </a:rPr>
              <a:t>قناة </a:t>
            </a:r>
            <a:r>
              <a:rPr lang="ar-IQ" b="1" dirty="0" err="1" smtClean="0">
                <a:solidFill>
                  <a:srgbClr val="FF0000"/>
                </a:solidFill>
              </a:rPr>
              <a:t>ارسال</a:t>
            </a:r>
            <a:r>
              <a:rPr lang="ar-IQ" dirty="0" smtClean="0">
                <a:solidFill>
                  <a:srgbClr val="FF0000"/>
                </a:solidFill>
              </a:rPr>
              <a:t> : هي الطريقة التدريسية التي يقوم مدرس التربية الرياضية من خلالها </a:t>
            </a:r>
            <a:r>
              <a:rPr lang="ar-IQ" dirty="0" err="1" smtClean="0">
                <a:solidFill>
                  <a:srgbClr val="FF0000"/>
                </a:solidFill>
              </a:rPr>
              <a:t>ايصال</a:t>
            </a:r>
            <a:r>
              <a:rPr lang="ar-IQ" dirty="0" smtClean="0">
                <a:solidFill>
                  <a:srgbClr val="FF0000"/>
                </a:solidFill>
              </a:rPr>
              <a:t> المعلومات ، كأن تكون الكلام المباشر مع الطلاب </a:t>
            </a:r>
            <a:r>
              <a:rPr lang="ar-IQ" dirty="0" err="1" smtClean="0">
                <a:solidFill>
                  <a:srgbClr val="FF0000"/>
                </a:solidFill>
              </a:rPr>
              <a:t>او</a:t>
            </a:r>
            <a:r>
              <a:rPr lang="ar-IQ" dirty="0" smtClean="0">
                <a:solidFill>
                  <a:srgbClr val="FF0000"/>
                </a:solidFill>
              </a:rPr>
              <a:t> من خلال وسيلة مرئية </a:t>
            </a:r>
            <a:r>
              <a:rPr lang="ar-IQ" dirty="0" err="1" smtClean="0">
                <a:solidFill>
                  <a:srgbClr val="FF0000"/>
                </a:solidFill>
              </a:rPr>
              <a:t>او</a:t>
            </a:r>
            <a:r>
              <a:rPr lang="ar-IQ" dirty="0" smtClean="0">
                <a:solidFill>
                  <a:srgbClr val="FF0000"/>
                </a:solidFill>
              </a:rPr>
              <a:t> سمعية وغيرها .</a:t>
            </a:r>
            <a:endParaRPr lang="en-US" dirty="0" smtClean="0">
              <a:solidFill>
                <a:srgbClr val="FF0000"/>
              </a:solidFill>
            </a:endParaRPr>
          </a:p>
          <a:p>
            <a:pPr lvl="0"/>
            <a:r>
              <a:rPr lang="ar-IQ" b="1" dirty="0" smtClean="0">
                <a:solidFill>
                  <a:srgbClr val="FF0000"/>
                </a:solidFill>
              </a:rPr>
              <a:t>المستقبل :</a:t>
            </a:r>
            <a:r>
              <a:rPr lang="ar-IQ" dirty="0" smtClean="0">
                <a:solidFill>
                  <a:srgbClr val="FF0000"/>
                </a:solidFill>
              </a:rPr>
              <a:t>هو الطالب في ساحة المدرسة </a:t>
            </a:r>
            <a:r>
              <a:rPr lang="ar-IQ" dirty="0" err="1" smtClean="0">
                <a:solidFill>
                  <a:srgbClr val="FF0000"/>
                </a:solidFill>
              </a:rPr>
              <a:t>او</a:t>
            </a:r>
            <a:r>
              <a:rPr lang="ar-IQ" dirty="0" smtClean="0">
                <a:solidFill>
                  <a:srgbClr val="FF0000"/>
                </a:solidFill>
              </a:rPr>
              <a:t> المستمع </a:t>
            </a:r>
            <a:r>
              <a:rPr lang="ar-IQ" dirty="0" err="1" smtClean="0">
                <a:solidFill>
                  <a:srgbClr val="FF0000"/>
                </a:solidFill>
              </a:rPr>
              <a:t>او</a:t>
            </a:r>
            <a:r>
              <a:rPr lang="ar-IQ" dirty="0" smtClean="0">
                <a:solidFill>
                  <a:srgbClr val="FF0000"/>
                </a:solidFill>
              </a:rPr>
              <a:t> المحاضر.</a:t>
            </a:r>
            <a:endParaRPr lang="en-US" dirty="0" smtClean="0">
              <a:solidFill>
                <a:srgbClr val="FF0000"/>
              </a:solidFill>
            </a:endParaRPr>
          </a:p>
          <a:p>
            <a:pPr lvl="0"/>
            <a:r>
              <a:rPr lang="ar-IQ" b="1" dirty="0" smtClean="0">
                <a:solidFill>
                  <a:srgbClr val="FF0000"/>
                </a:solidFill>
              </a:rPr>
              <a:t>الاستجابة </a:t>
            </a:r>
            <a:r>
              <a:rPr lang="ar-IQ" dirty="0" smtClean="0">
                <a:solidFill>
                  <a:srgbClr val="FF0000"/>
                </a:solidFill>
              </a:rPr>
              <a:t>: هي رد فعل الطالب ، </a:t>
            </a:r>
            <a:r>
              <a:rPr lang="ar-IQ" dirty="0" err="1" smtClean="0">
                <a:solidFill>
                  <a:srgbClr val="FF0000"/>
                </a:solidFill>
              </a:rPr>
              <a:t>اي</a:t>
            </a:r>
            <a:r>
              <a:rPr lang="ar-IQ" dirty="0" smtClean="0">
                <a:solidFill>
                  <a:srgbClr val="FF0000"/>
                </a:solidFill>
              </a:rPr>
              <a:t> استجابته لمثير معين يقدمه مدرس التربية الرياضية بعد ذلك يقوم المدرس بتقديم (</a:t>
            </a:r>
            <a:r>
              <a:rPr lang="en-US" dirty="0" smtClean="0">
                <a:solidFill>
                  <a:srgbClr val="FF0000"/>
                </a:solidFill>
              </a:rPr>
              <a:t>fed back</a:t>
            </a:r>
            <a:r>
              <a:rPr lang="ar-IQ" dirty="0" smtClean="0">
                <a:solidFill>
                  <a:srgbClr val="FF0000"/>
                </a:solidFill>
              </a:rPr>
              <a:t>) وهي المعلومات الصحيحة المقدمة من المدرس .</a:t>
            </a:r>
            <a:endParaRPr lang="en-US" dirty="0" smtClean="0">
              <a:solidFill>
                <a:srgbClr val="FF0000"/>
              </a:solidFill>
            </a:endParaRPr>
          </a:p>
          <a:p>
            <a:r>
              <a:rPr lang="ar-IQ" dirty="0" smtClean="0">
                <a:solidFill>
                  <a:srgbClr val="FF0000"/>
                </a:solidFill>
              </a:rPr>
              <a:t> </a:t>
            </a:r>
            <a:endParaRPr lang="en-US" dirty="0" smtClean="0">
              <a:solidFill>
                <a:srgbClr val="FF0000"/>
              </a:solidFill>
            </a:endParaRPr>
          </a:p>
          <a:p>
            <a:pPr>
              <a:buNone/>
            </a:pPr>
            <a:endParaRPr lang="ar-IQ"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571473" y="344800"/>
            <a:ext cx="7715304" cy="6405647"/>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4294967295"/>
          </p:nvPr>
        </p:nvSpPr>
        <p:spPr>
          <a:xfrm>
            <a:off x="0" y="0"/>
            <a:ext cx="9144000" cy="6858000"/>
          </a:xfrm>
        </p:spPr>
        <p:txBody>
          <a:bodyPr/>
          <a:lstStyle/>
          <a:p>
            <a:r>
              <a:rPr lang="ar-IQ" sz="2400" dirty="0" err="1" smtClean="0">
                <a:solidFill>
                  <a:srgbClr val="FF0000"/>
                </a:solidFill>
              </a:rPr>
              <a:t>ان</a:t>
            </a:r>
            <a:r>
              <a:rPr lang="ar-IQ" sz="2400" dirty="0" smtClean="0">
                <a:solidFill>
                  <a:srgbClr val="FF0000"/>
                </a:solidFill>
              </a:rPr>
              <a:t> الكلام على </a:t>
            </a:r>
            <a:r>
              <a:rPr lang="ar-IQ" sz="2400" dirty="0" err="1" smtClean="0">
                <a:solidFill>
                  <a:srgbClr val="FF0000"/>
                </a:solidFill>
              </a:rPr>
              <a:t>ان</a:t>
            </a:r>
            <a:r>
              <a:rPr lang="ar-IQ" sz="2400" dirty="0" smtClean="0">
                <a:solidFill>
                  <a:srgbClr val="FF0000"/>
                </a:solidFill>
              </a:rPr>
              <a:t> التدريس علم فهو مثل العلوم </a:t>
            </a:r>
            <a:r>
              <a:rPr lang="ar-IQ" sz="2400" dirty="0" err="1" smtClean="0">
                <a:solidFill>
                  <a:srgbClr val="FF0000"/>
                </a:solidFill>
              </a:rPr>
              <a:t>الاخرى</a:t>
            </a:r>
            <a:r>
              <a:rPr lang="ar-IQ" sz="2400" dirty="0" smtClean="0">
                <a:solidFill>
                  <a:srgbClr val="FF0000"/>
                </a:solidFill>
              </a:rPr>
              <a:t> من (هندسة واجتماع ولغات </a:t>
            </a:r>
            <a:r>
              <a:rPr lang="ar-IQ" sz="2400" dirty="0" err="1" smtClean="0">
                <a:solidFill>
                  <a:srgbClr val="FF0000"/>
                </a:solidFill>
              </a:rPr>
              <a:t>وفسلجة</a:t>
            </a:r>
            <a:r>
              <a:rPr lang="ar-IQ" sz="2400" dirty="0" smtClean="0">
                <a:solidFill>
                  <a:srgbClr val="FF0000"/>
                </a:solidFill>
              </a:rPr>
              <a:t> </a:t>
            </a:r>
            <a:r>
              <a:rPr lang="ar-IQ" sz="2400" dirty="0" err="1" smtClean="0">
                <a:solidFill>
                  <a:srgbClr val="FF0000"/>
                </a:solidFill>
              </a:rPr>
              <a:t>الاعضاء</a:t>
            </a:r>
            <a:r>
              <a:rPr lang="ar-IQ" sz="2400" dirty="0" smtClean="0">
                <a:solidFill>
                  <a:srgbClr val="FF0000"/>
                </a:solidFill>
              </a:rPr>
              <a:t>) كما انه يرتبط ارتباطا وثيقا بالمواد الدراسية </a:t>
            </a:r>
            <a:r>
              <a:rPr lang="ar-IQ" sz="2400" dirty="0" err="1" smtClean="0">
                <a:solidFill>
                  <a:srgbClr val="FF0000"/>
                </a:solidFill>
              </a:rPr>
              <a:t>الاخرى</a:t>
            </a:r>
            <a:r>
              <a:rPr lang="ar-IQ" sz="2400" dirty="0" smtClean="0">
                <a:solidFill>
                  <a:srgbClr val="FF0000"/>
                </a:solidFill>
              </a:rPr>
              <a:t> (علم النفس وعلم النفس التربوي ونظريات التعلم </a:t>
            </a:r>
            <a:r>
              <a:rPr lang="ar-IQ" sz="2400" dirty="0" err="1" smtClean="0">
                <a:solidFill>
                  <a:srgbClr val="FF0000"/>
                </a:solidFill>
              </a:rPr>
              <a:t>والادارة</a:t>
            </a:r>
            <a:r>
              <a:rPr lang="ar-IQ" sz="2400" dirty="0" smtClean="0">
                <a:solidFill>
                  <a:srgbClr val="FF0000"/>
                </a:solidFill>
              </a:rPr>
              <a:t> والبحث العلمي والاختبارات والمقاييس وجميع المواد </a:t>
            </a:r>
            <a:r>
              <a:rPr lang="ar-IQ" sz="2400" dirty="0" err="1" smtClean="0">
                <a:solidFill>
                  <a:srgbClr val="FF0000"/>
                </a:solidFill>
              </a:rPr>
              <a:t>الاخرى</a:t>
            </a:r>
            <a:r>
              <a:rPr lang="ar-IQ" sz="2400" dirty="0" smtClean="0">
                <a:solidFill>
                  <a:srgbClr val="FF0000"/>
                </a:solidFill>
              </a:rPr>
              <a:t> ولكل نوع من فروع هذه العلوم له طريقته الخاصة في التدريس مثل طرائق تدريس التربية الرياضية ، وطرائق تدريس اللغة العربية وطرائق تدريس العلوم ، الرياضيات ،الجغرافية ..... الخ</a:t>
            </a:r>
            <a:endParaRPr lang="en-US" sz="2400" dirty="0" smtClean="0">
              <a:solidFill>
                <a:srgbClr val="FF0000"/>
              </a:solidFill>
            </a:endParaRPr>
          </a:p>
          <a:p>
            <a:r>
              <a:rPr lang="ar-IQ" sz="2400" dirty="0" smtClean="0">
                <a:solidFill>
                  <a:srgbClr val="FF0000"/>
                </a:solidFill>
              </a:rPr>
              <a:t> </a:t>
            </a:r>
            <a:endParaRPr lang="en-US" sz="2400" dirty="0" smtClean="0">
              <a:solidFill>
                <a:srgbClr val="FF0000"/>
              </a:solidFill>
            </a:endParaRPr>
          </a:p>
          <a:p>
            <a:r>
              <a:rPr lang="ar-IQ" sz="2400" dirty="0" err="1" smtClean="0">
                <a:solidFill>
                  <a:srgbClr val="FF0000"/>
                </a:solidFill>
              </a:rPr>
              <a:t>اما</a:t>
            </a:r>
            <a:r>
              <a:rPr lang="ar-IQ" sz="2400" dirty="0" smtClean="0">
                <a:solidFill>
                  <a:srgbClr val="FF0000"/>
                </a:solidFill>
              </a:rPr>
              <a:t> التدريس فن ، فهو ليس مجرد عمل </a:t>
            </a:r>
            <a:r>
              <a:rPr lang="ar-IQ" sz="2400" dirty="0" err="1" smtClean="0">
                <a:solidFill>
                  <a:srgbClr val="FF0000"/>
                </a:solidFill>
              </a:rPr>
              <a:t>او</a:t>
            </a:r>
            <a:r>
              <a:rPr lang="ar-IQ" sz="2400" dirty="0" smtClean="0">
                <a:solidFill>
                  <a:srgbClr val="FF0000"/>
                </a:solidFill>
              </a:rPr>
              <a:t> </a:t>
            </a:r>
            <a:r>
              <a:rPr lang="ar-IQ" sz="2400" dirty="0" err="1" smtClean="0">
                <a:solidFill>
                  <a:srgbClr val="FF0000"/>
                </a:solidFill>
              </a:rPr>
              <a:t>وظيفه</a:t>
            </a:r>
            <a:r>
              <a:rPr lang="ar-IQ" sz="2400" dirty="0" smtClean="0">
                <a:solidFill>
                  <a:srgbClr val="FF0000"/>
                </a:solidFill>
              </a:rPr>
              <a:t> بل هو عملية تصميم مشروع ضخم متشعب الجوانب وله مرتكزات واضحة ، والتدريس كفن لاستغلال مدرس التربية الرياضية القدرات </a:t>
            </a:r>
            <a:r>
              <a:rPr lang="ar-IQ" sz="2400" dirty="0" err="1" smtClean="0">
                <a:solidFill>
                  <a:srgbClr val="FF0000"/>
                </a:solidFill>
              </a:rPr>
              <a:t>الابداعية</a:t>
            </a:r>
            <a:r>
              <a:rPr lang="ar-IQ" sz="2400" dirty="0" smtClean="0">
                <a:solidFill>
                  <a:srgbClr val="FF0000"/>
                </a:solidFill>
              </a:rPr>
              <a:t> </a:t>
            </a:r>
            <a:r>
              <a:rPr lang="ar-IQ" sz="2400" dirty="0" err="1" smtClean="0">
                <a:solidFill>
                  <a:srgbClr val="FF0000"/>
                </a:solidFill>
              </a:rPr>
              <a:t>واساليب</a:t>
            </a:r>
            <a:r>
              <a:rPr lang="ar-IQ" sz="2400" dirty="0" smtClean="0">
                <a:solidFill>
                  <a:srgbClr val="FF0000"/>
                </a:solidFill>
              </a:rPr>
              <a:t> البحث العلمي وتوظيف </a:t>
            </a:r>
            <a:r>
              <a:rPr lang="ar-IQ" sz="2400" dirty="0" err="1" smtClean="0">
                <a:solidFill>
                  <a:srgbClr val="FF0000"/>
                </a:solidFill>
              </a:rPr>
              <a:t>الاخراج</a:t>
            </a:r>
            <a:r>
              <a:rPr lang="ar-IQ" sz="2400" dirty="0" smtClean="0">
                <a:solidFill>
                  <a:srgbClr val="FF0000"/>
                </a:solidFill>
              </a:rPr>
              <a:t> الجيد في الدرس والقابلية على تعديل خطة الدرس بما يمتلك من مرونة فكرية وفن توصيل المعلومات والمعارف والمهارات ، ومن هنا يمكن تحليل ما سبق </a:t>
            </a:r>
            <a:r>
              <a:rPr lang="ar-IQ" sz="2400" dirty="0" err="1" smtClean="0">
                <a:solidFill>
                  <a:srgbClr val="FF0000"/>
                </a:solidFill>
              </a:rPr>
              <a:t>ان</a:t>
            </a:r>
            <a:r>
              <a:rPr lang="ar-IQ" sz="2400" dirty="0" smtClean="0">
                <a:solidFill>
                  <a:srgbClr val="FF0000"/>
                </a:solidFill>
              </a:rPr>
              <a:t> فن التدريس هو </a:t>
            </a:r>
            <a:r>
              <a:rPr lang="ar-IQ" sz="2400" dirty="0" err="1" smtClean="0">
                <a:solidFill>
                  <a:srgbClr val="FF0000"/>
                </a:solidFill>
              </a:rPr>
              <a:t>اظهار</a:t>
            </a:r>
            <a:r>
              <a:rPr lang="ar-IQ" sz="2400" dirty="0" smtClean="0">
                <a:solidFill>
                  <a:srgbClr val="FF0000"/>
                </a:solidFill>
              </a:rPr>
              <a:t> الجمالية واقتصاد في الجهد والوقت </a:t>
            </a:r>
            <a:r>
              <a:rPr lang="ar-IQ" sz="2400" dirty="0" err="1" smtClean="0">
                <a:solidFill>
                  <a:srgbClr val="FF0000"/>
                </a:solidFill>
              </a:rPr>
              <a:t>اثناء</a:t>
            </a:r>
            <a:r>
              <a:rPr lang="ar-IQ" sz="2400" dirty="0" smtClean="0">
                <a:solidFill>
                  <a:srgbClr val="FF0000"/>
                </a:solidFill>
              </a:rPr>
              <a:t> تعامل المدرس مع جملة مهارات فنية </a:t>
            </a:r>
            <a:r>
              <a:rPr lang="ar-IQ" sz="2400" dirty="0" err="1" smtClean="0">
                <a:solidFill>
                  <a:srgbClr val="FF0000"/>
                </a:solidFill>
              </a:rPr>
              <a:t>او</a:t>
            </a:r>
            <a:r>
              <a:rPr lang="ar-IQ" sz="2400" dirty="0" smtClean="0">
                <a:solidFill>
                  <a:srgbClr val="FF0000"/>
                </a:solidFill>
              </a:rPr>
              <a:t> تربوية مصممة في بناء هرم متدرج ومتسلسل يرتبط بعدد كبير من الركائز </a:t>
            </a:r>
            <a:r>
              <a:rPr lang="ar-IQ" sz="2400" dirty="0" err="1" smtClean="0">
                <a:solidFill>
                  <a:srgbClr val="FF0000"/>
                </a:solidFill>
              </a:rPr>
              <a:t>الاساسية</a:t>
            </a:r>
            <a:r>
              <a:rPr lang="ar-IQ" sz="2400" dirty="0" smtClean="0">
                <a:solidFill>
                  <a:srgbClr val="FF0000"/>
                </a:solidFill>
              </a:rPr>
              <a:t> للمهارات التي يتعامل معها فن التدريس وهي : </a:t>
            </a:r>
            <a:endParaRPr lang="en-US" sz="2400" dirty="0" smtClean="0">
              <a:solidFill>
                <a:srgbClr val="FF0000"/>
              </a:solidFill>
            </a:endParaRPr>
          </a:p>
          <a:p>
            <a:r>
              <a:rPr lang="ar-IQ" sz="2400" dirty="0" smtClean="0">
                <a:solidFill>
                  <a:srgbClr val="FF0000"/>
                </a:solidFill>
              </a:rPr>
              <a:t> </a:t>
            </a:r>
            <a:endParaRPr lang="en-US" sz="2400" dirty="0" smtClean="0">
              <a:solidFill>
                <a:srgbClr val="FF0000"/>
              </a:solidFill>
            </a:endParaRPr>
          </a:p>
          <a:p>
            <a:pPr>
              <a:buNone/>
            </a:pPr>
            <a:endParaRPr lang="ar-SA" sz="24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6647974"/>
          </a:xfrm>
          <a:prstGeom prst="rect">
            <a:avLst/>
          </a:prstGeom>
          <a:noFill/>
        </p:spPr>
        <p:txBody>
          <a:bodyPr wrap="square" rtlCol="1">
            <a:spAutoFit/>
          </a:bodyPr>
          <a:lstStyle/>
          <a:p>
            <a:r>
              <a:rPr lang="ar-IQ" sz="2400" dirty="0" smtClean="0">
                <a:solidFill>
                  <a:srgbClr val="FF0000"/>
                </a:solidFill>
              </a:rPr>
              <a:t>1- فن التدريس : حرفة ذات </a:t>
            </a:r>
            <a:r>
              <a:rPr lang="ar-IQ" sz="2400" dirty="0" err="1" smtClean="0">
                <a:solidFill>
                  <a:srgbClr val="FF0000"/>
                </a:solidFill>
              </a:rPr>
              <a:t>اهداف</a:t>
            </a:r>
            <a:r>
              <a:rPr lang="ar-IQ" sz="2400" dirty="0" smtClean="0">
                <a:solidFill>
                  <a:srgbClr val="FF0000"/>
                </a:solidFill>
              </a:rPr>
              <a:t> واضحة . </a:t>
            </a:r>
            <a:endParaRPr lang="en-US" sz="2400" dirty="0" smtClean="0">
              <a:solidFill>
                <a:srgbClr val="FF0000"/>
              </a:solidFill>
            </a:endParaRPr>
          </a:p>
          <a:p>
            <a:r>
              <a:rPr lang="ar-IQ" sz="2400" dirty="0" smtClean="0">
                <a:solidFill>
                  <a:srgbClr val="FF0000"/>
                </a:solidFill>
              </a:rPr>
              <a:t>2- فن التدريس : </a:t>
            </a:r>
            <a:r>
              <a:rPr lang="ar-IQ" sz="2400" dirty="0" err="1" smtClean="0">
                <a:solidFill>
                  <a:srgbClr val="FF0000"/>
                </a:solidFill>
              </a:rPr>
              <a:t>ابداع</a:t>
            </a:r>
            <a:r>
              <a:rPr lang="ar-IQ" sz="2400" dirty="0" smtClean="0">
                <a:solidFill>
                  <a:srgbClr val="FF0000"/>
                </a:solidFill>
              </a:rPr>
              <a:t> القائم على التدريس . </a:t>
            </a:r>
            <a:endParaRPr lang="en-US" sz="2400" dirty="0" smtClean="0">
              <a:solidFill>
                <a:srgbClr val="FF0000"/>
              </a:solidFill>
            </a:endParaRPr>
          </a:p>
          <a:p>
            <a:r>
              <a:rPr lang="ar-IQ" sz="2400" dirty="0" smtClean="0">
                <a:solidFill>
                  <a:srgbClr val="FF0000"/>
                </a:solidFill>
              </a:rPr>
              <a:t>3- فن التدريس : </a:t>
            </a:r>
            <a:r>
              <a:rPr lang="ar-IQ" sz="2400" dirty="0" err="1" smtClean="0">
                <a:solidFill>
                  <a:srgbClr val="FF0000"/>
                </a:solidFill>
              </a:rPr>
              <a:t>كفايات</a:t>
            </a:r>
            <a:r>
              <a:rPr lang="ar-IQ" sz="2400" dirty="0" smtClean="0">
                <a:solidFill>
                  <a:srgbClr val="FF0000"/>
                </a:solidFill>
              </a:rPr>
              <a:t> عملية وتربوية . </a:t>
            </a:r>
            <a:endParaRPr lang="en-US" sz="2400" dirty="0" smtClean="0">
              <a:solidFill>
                <a:srgbClr val="FF0000"/>
              </a:solidFill>
            </a:endParaRPr>
          </a:p>
          <a:p>
            <a:pPr lvl="0"/>
            <a:r>
              <a:rPr lang="ar-IQ" sz="2400" dirty="0" smtClean="0">
                <a:solidFill>
                  <a:srgbClr val="FF0000"/>
                </a:solidFill>
              </a:rPr>
              <a:t>فن التدريس : </a:t>
            </a:r>
            <a:r>
              <a:rPr lang="ar-IQ" sz="2400" dirty="0" err="1" smtClean="0">
                <a:solidFill>
                  <a:srgbClr val="FF0000"/>
                </a:solidFill>
              </a:rPr>
              <a:t>اتباع</a:t>
            </a:r>
            <a:r>
              <a:rPr lang="ar-IQ" sz="2400" dirty="0" smtClean="0">
                <a:solidFill>
                  <a:srgbClr val="FF0000"/>
                </a:solidFill>
              </a:rPr>
              <a:t> طرائق تدريسية فنية ومشوقة . </a:t>
            </a:r>
            <a:endParaRPr lang="en-US" sz="2400" dirty="0" smtClean="0">
              <a:solidFill>
                <a:srgbClr val="FF0000"/>
              </a:solidFill>
            </a:endParaRPr>
          </a:p>
          <a:p>
            <a:r>
              <a:rPr lang="ar-IQ" sz="2400" dirty="0" smtClean="0">
                <a:solidFill>
                  <a:srgbClr val="FF0000"/>
                </a:solidFill>
              </a:rPr>
              <a:t>  </a:t>
            </a:r>
            <a:r>
              <a:rPr lang="ar-IQ" sz="2400" b="1" dirty="0" smtClean="0">
                <a:solidFill>
                  <a:srgbClr val="FF0000"/>
                </a:solidFill>
              </a:rPr>
              <a:t>التدريس كنظام</a:t>
            </a:r>
            <a:endParaRPr lang="en-US" sz="2400" dirty="0" smtClean="0">
              <a:solidFill>
                <a:srgbClr val="FF0000"/>
              </a:solidFill>
            </a:endParaRPr>
          </a:p>
          <a:p>
            <a:r>
              <a:rPr lang="ar-IQ" sz="2400" dirty="0" smtClean="0">
                <a:solidFill>
                  <a:srgbClr val="FF0000"/>
                </a:solidFill>
              </a:rPr>
              <a:t>التدريس كنظام يحتوي على </a:t>
            </a:r>
            <a:r>
              <a:rPr lang="ar-IQ" sz="2400" dirty="0" err="1" smtClean="0">
                <a:solidFill>
                  <a:srgbClr val="FF0000"/>
                </a:solidFill>
              </a:rPr>
              <a:t>مدخلات</a:t>
            </a:r>
            <a:r>
              <a:rPr lang="ar-IQ" sz="2400" dirty="0" smtClean="0">
                <a:solidFill>
                  <a:srgbClr val="FF0000"/>
                </a:solidFill>
              </a:rPr>
              <a:t> ومعالجات ومخرجات وكما موضح في أداناه .</a:t>
            </a:r>
            <a:endParaRPr lang="en-US" sz="2400" dirty="0" smtClean="0">
              <a:solidFill>
                <a:srgbClr val="FF0000"/>
              </a:solidFill>
            </a:endParaRPr>
          </a:p>
          <a:p>
            <a:r>
              <a:rPr lang="ar-IQ" sz="2400" b="1" dirty="0" err="1" smtClean="0">
                <a:solidFill>
                  <a:srgbClr val="FF0000"/>
                </a:solidFill>
              </a:rPr>
              <a:t>اولا</a:t>
            </a:r>
            <a:r>
              <a:rPr lang="ar-IQ" sz="2400" b="1" dirty="0" smtClean="0">
                <a:solidFill>
                  <a:srgbClr val="FF0000"/>
                </a:solidFill>
              </a:rPr>
              <a:t> : </a:t>
            </a:r>
            <a:r>
              <a:rPr lang="ar-IQ" sz="2400" b="1" dirty="0" err="1" smtClean="0">
                <a:solidFill>
                  <a:srgbClr val="FF0000"/>
                </a:solidFill>
              </a:rPr>
              <a:t>المدخلات</a:t>
            </a:r>
            <a:endParaRPr lang="en-US" sz="2400" dirty="0" smtClean="0">
              <a:solidFill>
                <a:srgbClr val="FF0000"/>
              </a:solidFill>
            </a:endParaRPr>
          </a:p>
          <a:p>
            <a:r>
              <a:rPr lang="ar-IQ" sz="2400" dirty="0" smtClean="0">
                <a:solidFill>
                  <a:srgbClr val="FF0000"/>
                </a:solidFill>
              </a:rPr>
              <a:t>تعرف </a:t>
            </a:r>
            <a:r>
              <a:rPr lang="ar-IQ" sz="2400" dirty="0" err="1" smtClean="0">
                <a:solidFill>
                  <a:srgbClr val="FF0000"/>
                </a:solidFill>
              </a:rPr>
              <a:t>المدخلات</a:t>
            </a:r>
            <a:r>
              <a:rPr lang="ar-IQ" sz="2400" dirty="0" smtClean="0">
                <a:solidFill>
                  <a:srgbClr val="FF0000"/>
                </a:solidFill>
              </a:rPr>
              <a:t> : </a:t>
            </a:r>
            <a:r>
              <a:rPr lang="ar-IQ" sz="2400" dirty="0" err="1" smtClean="0">
                <a:solidFill>
                  <a:srgbClr val="FF0000"/>
                </a:solidFill>
              </a:rPr>
              <a:t>بانها</a:t>
            </a:r>
            <a:r>
              <a:rPr lang="ar-IQ" sz="2400" dirty="0" smtClean="0">
                <a:solidFill>
                  <a:srgbClr val="FF0000"/>
                </a:solidFill>
              </a:rPr>
              <a:t> كل </a:t>
            </a:r>
            <a:r>
              <a:rPr lang="ar-IQ" sz="2400" dirty="0" err="1" smtClean="0">
                <a:solidFill>
                  <a:srgbClr val="FF0000"/>
                </a:solidFill>
              </a:rPr>
              <a:t>شيياتي</a:t>
            </a:r>
            <a:r>
              <a:rPr lang="ar-IQ" sz="2400" dirty="0" smtClean="0">
                <a:solidFill>
                  <a:srgbClr val="FF0000"/>
                </a:solidFill>
              </a:rPr>
              <a:t> من خارج النظام ويدخل </a:t>
            </a:r>
            <a:r>
              <a:rPr lang="ar-IQ" sz="2400" dirty="0" err="1" smtClean="0">
                <a:solidFill>
                  <a:srgbClr val="FF0000"/>
                </a:solidFill>
              </a:rPr>
              <a:t>اليه</a:t>
            </a:r>
            <a:r>
              <a:rPr lang="ar-IQ" sz="2400" dirty="0" smtClean="0">
                <a:solidFill>
                  <a:srgbClr val="FF0000"/>
                </a:solidFill>
              </a:rPr>
              <a:t> ، </a:t>
            </a:r>
            <a:r>
              <a:rPr lang="ar-IQ" sz="2400" dirty="0" err="1" smtClean="0">
                <a:solidFill>
                  <a:srgbClr val="FF0000"/>
                </a:solidFill>
              </a:rPr>
              <a:t>اي</a:t>
            </a:r>
            <a:r>
              <a:rPr lang="ar-IQ" sz="2400" dirty="0" smtClean="0">
                <a:solidFill>
                  <a:srgbClr val="FF0000"/>
                </a:solidFill>
              </a:rPr>
              <a:t> انه تلك العناصر التي تدخل حدود النظام من البيئة ويقوم النظام بتجهيزها، وتدريبها، فالنظام بدون </a:t>
            </a:r>
            <a:r>
              <a:rPr lang="ar-IQ" sz="2400" dirty="0" err="1" smtClean="0">
                <a:solidFill>
                  <a:srgbClr val="FF0000"/>
                </a:solidFill>
              </a:rPr>
              <a:t>مدخلات</a:t>
            </a:r>
            <a:r>
              <a:rPr lang="ar-IQ" sz="2400" dirty="0" smtClean="0">
                <a:solidFill>
                  <a:srgbClr val="FF0000"/>
                </a:solidFill>
              </a:rPr>
              <a:t> لا يعمل ولا ينتج مخرجات، وتتمثل </a:t>
            </a:r>
            <a:r>
              <a:rPr lang="ar-IQ" sz="2400" dirty="0" err="1" smtClean="0">
                <a:solidFill>
                  <a:srgbClr val="FF0000"/>
                </a:solidFill>
              </a:rPr>
              <a:t>المدخلات</a:t>
            </a:r>
            <a:r>
              <a:rPr lang="ar-IQ" sz="2400" dirty="0" smtClean="0">
                <a:solidFill>
                  <a:srgbClr val="FF0000"/>
                </a:solidFill>
              </a:rPr>
              <a:t> بخصائص الطلاب والمنهج الدراسي والبيئة الصفية وخصائص المدرس..الخ . </a:t>
            </a:r>
            <a:endParaRPr lang="en-US" sz="2400" dirty="0" smtClean="0">
              <a:solidFill>
                <a:srgbClr val="FF0000"/>
              </a:solidFill>
            </a:endParaRPr>
          </a:p>
          <a:p>
            <a:r>
              <a:rPr lang="ar-IQ" sz="2400" dirty="0" smtClean="0">
                <a:solidFill>
                  <a:srgbClr val="FF0000"/>
                </a:solidFill>
              </a:rPr>
              <a:t> </a:t>
            </a:r>
            <a:endParaRPr lang="en-US" sz="2400" dirty="0" smtClean="0">
              <a:solidFill>
                <a:srgbClr val="FF0000"/>
              </a:solidFill>
            </a:endParaRPr>
          </a:p>
          <a:p>
            <a:r>
              <a:rPr lang="ar-IQ" sz="2400" b="1" dirty="0" smtClean="0">
                <a:solidFill>
                  <a:srgbClr val="FF0000"/>
                </a:solidFill>
              </a:rPr>
              <a:t>ثانيا : العمليات</a:t>
            </a:r>
            <a:endParaRPr lang="en-US" sz="2400" dirty="0" smtClean="0">
              <a:solidFill>
                <a:srgbClr val="FF0000"/>
              </a:solidFill>
            </a:endParaRPr>
          </a:p>
          <a:p>
            <a:r>
              <a:rPr lang="ar-IQ" sz="2400" dirty="0" smtClean="0">
                <a:solidFill>
                  <a:srgbClr val="FF0000"/>
                </a:solidFill>
              </a:rPr>
              <a:t>والمقصود </a:t>
            </a:r>
            <a:r>
              <a:rPr lang="ar-IQ" sz="2400" dirty="0" err="1" smtClean="0">
                <a:solidFill>
                  <a:srgbClr val="FF0000"/>
                </a:solidFill>
              </a:rPr>
              <a:t>بها</a:t>
            </a:r>
            <a:r>
              <a:rPr lang="ar-IQ" sz="2400" dirty="0" smtClean="0">
                <a:solidFill>
                  <a:srgbClr val="FF0000"/>
                </a:solidFill>
              </a:rPr>
              <a:t> : </a:t>
            </a:r>
            <a:r>
              <a:rPr lang="ar-IQ" sz="2400" dirty="0" err="1" smtClean="0">
                <a:solidFill>
                  <a:srgbClr val="FF0000"/>
                </a:solidFill>
              </a:rPr>
              <a:t>الالية</a:t>
            </a:r>
            <a:r>
              <a:rPr lang="ar-IQ" sz="2400" dirty="0" smtClean="0">
                <a:solidFill>
                  <a:srgbClr val="FF0000"/>
                </a:solidFill>
              </a:rPr>
              <a:t> التي يتم التعامل مع </a:t>
            </a:r>
            <a:r>
              <a:rPr lang="ar-IQ" sz="2400" dirty="0" err="1" smtClean="0">
                <a:solidFill>
                  <a:srgbClr val="FF0000"/>
                </a:solidFill>
              </a:rPr>
              <a:t>المدخلات</a:t>
            </a:r>
            <a:r>
              <a:rPr lang="ar-IQ" sz="2400" dirty="0" smtClean="0">
                <a:solidFill>
                  <a:srgbClr val="FF0000"/>
                </a:solidFill>
              </a:rPr>
              <a:t> لتحويلها </a:t>
            </a:r>
            <a:r>
              <a:rPr lang="ar-IQ" sz="2400" dirty="0" err="1" smtClean="0">
                <a:solidFill>
                  <a:srgbClr val="FF0000"/>
                </a:solidFill>
              </a:rPr>
              <a:t>الى</a:t>
            </a:r>
            <a:r>
              <a:rPr lang="ar-IQ" sz="2400" dirty="0" smtClean="0">
                <a:solidFill>
                  <a:srgbClr val="FF0000"/>
                </a:solidFill>
              </a:rPr>
              <a:t> مخرجات وهذه العمليات هي : الطرائق </a:t>
            </a:r>
            <a:r>
              <a:rPr lang="ar-IQ" sz="2400" dirty="0" err="1" smtClean="0">
                <a:solidFill>
                  <a:srgbClr val="FF0000"/>
                </a:solidFill>
              </a:rPr>
              <a:t>والاساليب</a:t>
            </a:r>
            <a:r>
              <a:rPr lang="ar-IQ" sz="2400" dirty="0" smtClean="0">
                <a:solidFill>
                  <a:srgbClr val="FF0000"/>
                </a:solidFill>
              </a:rPr>
              <a:t> التدريسية والاستراتيجيات والتقنيات </a:t>
            </a:r>
            <a:r>
              <a:rPr lang="ar-IQ" sz="2400" dirty="0" err="1" smtClean="0">
                <a:solidFill>
                  <a:srgbClr val="FF0000"/>
                </a:solidFill>
              </a:rPr>
              <a:t>اي</a:t>
            </a:r>
            <a:r>
              <a:rPr lang="ar-IQ" sz="2400" dirty="0" smtClean="0">
                <a:solidFill>
                  <a:srgbClr val="FF0000"/>
                </a:solidFill>
              </a:rPr>
              <a:t> قد تكون اله أو </a:t>
            </a:r>
            <a:r>
              <a:rPr lang="ar-IQ" sz="2400" dirty="0" err="1" smtClean="0">
                <a:solidFill>
                  <a:srgbClr val="FF0000"/>
                </a:solidFill>
              </a:rPr>
              <a:t>انسان</a:t>
            </a:r>
            <a:r>
              <a:rPr lang="ar-IQ" sz="2400" dirty="0" smtClean="0">
                <a:solidFill>
                  <a:srgbClr val="FF0000"/>
                </a:solidFill>
              </a:rPr>
              <a:t> أو مزيجا من الاثنين . </a:t>
            </a:r>
            <a:endParaRPr lang="en-US" sz="2400" dirty="0" smtClean="0">
              <a:solidFill>
                <a:srgbClr val="FF0000"/>
              </a:solidFill>
            </a:endParaRPr>
          </a:p>
          <a:p>
            <a:r>
              <a:rPr lang="ar-IQ" sz="2400" dirty="0" smtClean="0">
                <a:solidFill>
                  <a:srgbClr val="FF0000"/>
                </a:solidFill>
              </a:rPr>
              <a:t> </a:t>
            </a:r>
            <a:endParaRPr lang="en-US" sz="2400" dirty="0" smtClean="0">
              <a:solidFill>
                <a:srgbClr val="FF0000"/>
              </a:solidFill>
            </a:endParaRPr>
          </a:p>
          <a:p>
            <a:endParaRPr lang="ar-SA"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6124754"/>
          </a:xfrm>
          <a:prstGeom prst="rect">
            <a:avLst/>
          </a:prstGeom>
          <a:noFill/>
        </p:spPr>
        <p:txBody>
          <a:bodyPr wrap="square" rtlCol="1">
            <a:spAutoFit/>
          </a:bodyPr>
          <a:lstStyle/>
          <a:p>
            <a:r>
              <a:rPr lang="ar-IQ" b="1" dirty="0" smtClean="0"/>
              <a:t> </a:t>
            </a:r>
            <a:r>
              <a:rPr lang="ar-IQ" sz="2800" b="1" dirty="0" smtClean="0">
                <a:solidFill>
                  <a:srgbClr val="FF0000"/>
                </a:solidFill>
              </a:rPr>
              <a:t>مراحل التدريس</a:t>
            </a:r>
            <a:endParaRPr lang="en-US" sz="2800" dirty="0" smtClean="0">
              <a:solidFill>
                <a:srgbClr val="FF0000"/>
              </a:solidFill>
            </a:endParaRPr>
          </a:p>
          <a:p>
            <a:r>
              <a:rPr lang="ar-SA" sz="2800" dirty="0" smtClean="0">
                <a:solidFill>
                  <a:schemeClr val="accent6">
                    <a:lumMod val="75000"/>
                  </a:schemeClr>
                </a:solidFill>
              </a:rPr>
              <a:t> </a:t>
            </a:r>
            <a:endParaRPr lang="en-US" sz="2800" dirty="0" smtClean="0">
              <a:solidFill>
                <a:schemeClr val="accent6">
                  <a:lumMod val="75000"/>
                </a:schemeClr>
              </a:solidFill>
            </a:endParaRPr>
          </a:p>
          <a:p>
            <a:r>
              <a:rPr lang="ar-IQ" sz="2800" dirty="0" smtClean="0">
                <a:solidFill>
                  <a:schemeClr val="accent6">
                    <a:lumMod val="75000"/>
                  </a:schemeClr>
                </a:solidFill>
              </a:rPr>
              <a:t>التدريس عمليه </a:t>
            </a:r>
            <a:r>
              <a:rPr lang="ar-IQ" sz="2800" dirty="0" err="1" smtClean="0">
                <a:solidFill>
                  <a:schemeClr val="accent6">
                    <a:lumMod val="75000"/>
                  </a:schemeClr>
                </a:solidFill>
              </a:rPr>
              <a:t>انسانيه</a:t>
            </a:r>
            <a:r>
              <a:rPr lang="ar-IQ" sz="2800" dirty="0" smtClean="0">
                <a:solidFill>
                  <a:schemeClr val="accent6">
                    <a:lumMod val="75000"/>
                  </a:schemeClr>
                </a:solidFill>
              </a:rPr>
              <a:t> </a:t>
            </a:r>
            <a:r>
              <a:rPr lang="ar-IQ" sz="2800" dirty="0" err="1" smtClean="0">
                <a:solidFill>
                  <a:schemeClr val="accent6">
                    <a:lumMod val="75000"/>
                  </a:schemeClr>
                </a:solidFill>
              </a:rPr>
              <a:t>اصيله</a:t>
            </a:r>
            <a:r>
              <a:rPr lang="ar-IQ" sz="2800" dirty="0" smtClean="0">
                <a:solidFill>
                  <a:schemeClr val="accent6">
                    <a:lumMod val="75000"/>
                  </a:schemeClr>
                </a:solidFill>
              </a:rPr>
              <a:t> تحدث </a:t>
            </a:r>
            <a:r>
              <a:rPr lang="ar-IQ" sz="2800" dirty="0" err="1" smtClean="0">
                <a:solidFill>
                  <a:schemeClr val="accent6">
                    <a:lumMod val="75000"/>
                  </a:schemeClr>
                </a:solidFill>
              </a:rPr>
              <a:t>اثرا</a:t>
            </a:r>
            <a:r>
              <a:rPr lang="ar-IQ" sz="2800" dirty="0" smtClean="0">
                <a:solidFill>
                  <a:schemeClr val="accent6">
                    <a:lumMod val="75000"/>
                  </a:schemeClr>
                </a:solidFill>
              </a:rPr>
              <a:t> لدى الطالب ٬ وهي عملية اتصال وتفاهم بين طرفين </a:t>
            </a:r>
            <a:r>
              <a:rPr lang="ar-IQ" sz="2800" dirty="0" err="1" smtClean="0">
                <a:solidFill>
                  <a:schemeClr val="accent6">
                    <a:lumMod val="75000"/>
                  </a:schemeClr>
                </a:solidFill>
              </a:rPr>
              <a:t>اساسيين</a:t>
            </a:r>
            <a:r>
              <a:rPr lang="ar-IQ" sz="2800" dirty="0" smtClean="0">
                <a:solidFill>
                  <a:schemeClr val="accent6">
                    <a:lumMod val="75000"/>
                  </a:schemeClr>
                </a:solidFill>
              </a:rPr>
              <a:t> في </a:t>
            </a:r>
            <a:r>
              <a:rPr lang="ar-IQ" sz="2800" dirty="0" err="1" smtClean="0">
                <a:solidFill>
                  <a:schemeClr val="accent6">
                    <a:lumMod val="75000"/>
                  </a:schemeClr>
                </a:solidFill>
              </a:rPr>
              <a:t>العمليهالتربويه</a:t>
            </a:r>
            <a:r>
              <a:rPr lang="ar-IQ" sz="2800" dirty="0" smtClean="0">
                <a:solidFill>
                  <a:schemeClr val="accent6">
                    <a:lumMod val="75000"/>
                  </a:schemeClr>
                </a:solidFill>
              </a:rPr>
              <a:t> هما المدرس والطالب ، ومن هذا المنطلق فان عملية التدريس تمر بثلاث مراحل </a:t>
            </a:r>
            <a:r>
              <a:rPr lang="ar-IQ" sz="2800" dirty="0" err="1" smtClean="0">
                <a:solidFill>
                  <a:schemeClr val="accent6">
                    <a:lumMod val="75000"/>
                  </a:schemeClr>
                </a:solidFill>
              </a:rPr>
              <a:t>اساسية</a:t>
            </a:r>
            <a:r>
              <a:rPr lang="ar-IQ" sz="2800" dirty="0" smtClean="0">
                <a:solidFill>
                  <a:schemeClr val="accent6">
                    <a:lumMod val="75000"/>
                  </a:schemeClr>
                </a:solidFill>
              </a:rPr>
              <a:t> (التخطيط والتنفيذ والتقويم) :</a:t>
            </a:r>
            <a:endParaRPr lang="en-US" sz="2800" dirty="0" smtClean="0">
              <a:solidFill>
                <a:schemeClr val="accent6">
                  <a:lumMod val="75000"/>
                </a:schemeClr>
              </a:solidFill>
            </a:endParaRPr>
          </a:p>
          <a:p>
            <a:r>
              <a:rPr lang="ar-IQ" sz="2800" dirty="0" smtClean="0">
                <a:solidFill>
                  <a:schemeClr val="accent6">
                    <a:lumMod val="75000"/>
                  </a:schemeClr>
                </a:solidFill>
              </a:rPr>
              <a:t> </a:t>
            </a:r>
            <a:endParaRPr lang="en-US" sz="2800" dirty="0" smtClean="0">
              <a:solidFill>
                <a:schemeClr val="accent6">
                  <a:lumMod val="75000"/>
                </a:schemeClr>
              </a:solidFill>
            </a:endParaRPr>
          </a:p>
          <a:p>
            <a:r>
              <a:rPr lang="ar-IQ" sz="2800" b="1" dirty="0" smtClean="0">
                <a:solidFill>
                  <a:schemeClr val="accent6">
                    <a:lumMod val="75000"/>
                  </a:schemeClr>
                </a:solidFill>
              </a:rPr>
              <a:t>التخطيط </a:t>
            </a:r>
            <a:r>
              <a:rPr lang="ar-IQ" sz="2800" dirty="0" smtClean="0">
                <a:solidFill>
                  <a:schemeClr val="accent6">
                    <a:lumMod val="75000"/>
                  </a:schemeClr>
                </a:solidFill>
              </a:rPr>
              <a:t>: يعد </a:t>
            </a:r>
            <a:r>
              <a:rPr lang="ar-IQ" sz="2800" dirty="0" err="1" smtClean="0">
                <a:solidFill>
                  <a:schemeClr val="accent6">
                    <a:lumMod val="75000"/>
                  </a:schemeClr>
                </a:solidFill>
              </a:rPr>
              <a:t>المرحله</a:t>
            </a:r>
            <a:r>
              <a:rPr lang="ar-IQ" sz="2800" dirty="0" smtClean="0">
                <a:solidFill>
                  <a:schemeClr val="accent6">
                    <a:lumMod val="75000"/>
                  </a:schemeClr>
                </a:solidFill>
              </a:rPr>
              <a:t> </a:t>
            </a:r>
            <a:r>
              <a:rPr lang="ar-IQ" sz="2800" dirty="0" err="1" smtClean="0">
                <a:solidFill>
                  <a:schemeClr val="accent6">
                    <a:lumMod val="75000"/>
                  </a:schemeClr>
                </a:solidFill>
              </a:rPr>
              <a:t>الاولي</a:t>
            </a:r>
            <a:r>
              <a:rPr lang="ar-IQ" sz="2800" dirty="0" smtClean="0">
                <a:solidFill>
                  <a:schemeClr val="accent6">
                    <a:lumMod val="75000"/>
                  </a:schemeClr>
                </a:solidFill>
              </a:rPr>
              <a:t> من عملية التدريس </a:t>
            </a:r>
            <a:r>
              <a:rPr lang="ar-IQ" sz="2800" dirty="0" err="1" smtClean="0">
                <a:solidFill>
                  <a:schemeClr val="accent6">
                    <a:lumMod val="75000"/>
                  </a:schemeClr>
                </a:solidFill>
              </a:rPr>
              <a:t>اذ</a:t>
            </a:r>
            <a:r>
              <a:rPr lang="ar-IQ" sz="2800" dirty="0" smtClean="0">
                <a:solidFill>
                  <a:schemeClr val="accent6">
                    <a:lumMod val="75000"/>
                  </a:schemeClr>
                </a:solidFill>
              </a:rPr>
              <a:t> يتم فيها تحديد </a:t>
            </a:r>
            <a:r>
              <a:rPr lang="ar-IQ" sz="2800" dirty="0" err="1" smtClean="0">
                <a:solidFill>
                  <a:schemeClr val="accent6">
                    <a:lumMod val="75000"/>
                  </a:schemeClr>
                </a:solidFill>
              </a:rPr>
              <a:t>الاهداف</a:t>
            </a:r>
            <a:r>
              <a:rPr lang="ar-IQ" sz="2800" dirty="0" smtClean="0">
                <a:solidFill>
                  <a:schemeClr val="accent6">
                    <a:lumMod val="75000"/>
                  </a:schemeClr>
                </a:solidFill>
              </a:rPr>
              <a:t> ووضع </a:t>
            </a:r>
            <a:r>
              <a:rPr lang="ar-IQ" sz="2800" dirty="0" err="1" smtClean="0">
                <a:solidFill>
                  <a:schemeClr val="accent6">
                    <a:lumMod val="75000"/>
                  </a:schemeClr>
                </a:solidFill>
              </a:rPr>
              <a:t>الخطهالسنويهوالشهريهواليوميه</a:t>
            </a:r>
            <a:r>
              <a:rPr lang="ar-IQ" sz="2800" dirty="0" smtClean="0">
                <a:solidFill>
                  <a:schemeClr val="accent6">
                    <a:lumMod val="75000"/>
                  </a:schemeClr>
                </a:solidFill>
              </a:rPr>
              <a:t> لدرس </a:t>
            </a:r>
            <a:r>
              <a:rPr lang="ar-IQ" sz="2800" dirty="0" err="1" smtClean="0">
                <a:solidFill>
                  <a:schemeClr val="accent6">
                    <a:lumMod val="75000"/>
                  </a:schemeClr>
                </a:solidFill>
              </a:rPr>
              <a:t>التربيهالرياضيه</a:t>
            </a:r>
            <a:r>
              <a:rPr lang="ar-IQ" sz="2800" dirty="0" smtClean="0">
                <a:solidFill>
                  <a:schemeClr val="accent6">
                    <a:lumMod val="75000"/>
                  </a:schemeClr>
                </a:solidFill>
              </a:rPr>
              <a:t>٬ </a:t>
            </a:r>
            <a:r>
              <a:rPr lang="ar-IQ" sz="2800" dirty="0" err="1" smtClean="0">
                <a:solidFill>
                  <a:schemeClr val="accent6">
                    <a:lumMod val="75000"/>
                  </a:schemeClr>
                </a:solidFill>
              </a:rPr>
              <a:t>اي</a:t>
            </a:r>
            <a:r>
              <a:rPr lang="ar-IQ" sz="2800" dirty="0" smtClean="0">
                <a:solidFill>
                  <a:schemeClr val="accent6">
                    <a:lumMod val="75000"/>
                  </a:schemeClr>
                </a:solidFill>
              </a:rPr>
              <a:t> تخطيط بعيد ومتوسط وقريب المدى.</a:t>
            </a:r>
            <a:endParaRPr lang="en-US" sz="2800" dirty="0" smtClean="0">
              <a:solidFill>
                <a:schemeClr val="accent6">
                  <a:lumMod val="75000"/>
                </a:schemeClr>
              </a:solidFill>
            </a:endParaRPr>
          </a:p>
          <a:p>
            <a:r>
              <a:rPr lang="ar-IQ" sz="2800" dirty="0" smtClean="0">
                <a:solidFill>
                  <a:schemeClr val="accent6">
                    <a:lumMod val="75000"/>
                  </a:schemeClr>
                </a:solidFill>
              </a:rPr>
              <a:t> </a:t>
            </a:r>
            <a:endParaRPr lang="en-US" sz="2800" dirty="0" smtClean="0">
              <a:solidFill>
                <a:schemeClr val="accent6">
                  <a:lumMod val="75000"/>
                </a:schemeClr>
              </a:solidFill>
            </a:endParaRPr>
          </a:p>
          <a:p>
            <a:r>
              <a:rPr lang="ar-IQ" sz="2800" b="1" dirty="0" smtClean="0">
                <a:solidFill>
                  <a:schemeClr val="accent6">
                    <a:lumMod val="75000"/>
                  </a:schemeClr>
                </a:solidFill>
              </a:rPr>
              <a:t> التنفيذ:</a:t>
            </a:r>
            <a:r>
              <a:rPr lang="ar-IQ" sz="2800" dirty="0" smtClean="0">
                <a:solidFill>
                  <a:schemeClr val="accent6">
                    <a:lumMod val="75000"/>
                  </a:schemeClr>
                </a:solidFill>
              </a:rPr>
              <a:t> يتم وضع المحتوى </a:t>
            </a:r>
            <a:r>
              <a:rPr lang="ar-IQ" sz="2800" dirty="0" err="1" smtClean="0">
                <a:solidFill>
                  <a:schemeClr val="accent6">
                    <a:lumMod val="75000"/>
                  </a:schemeClr>
                </a:solidFill>
              </a:rPr>
              <a:t>والانشطه</a:t>
            </a:r>
            <a:r>
              <a:rPr lang="ar-IQ" sz="2800" dirty="0" smtClean="0">
                <a:solidFill>
                  <a:schemeClr val="accent6">
                    <a:lumMod val="75000"/>
                  </a:schemeClr>
                </a:solidFill>
              </a:rPr>
              <a:t> بواسطة الطرائق </a:t>
            </a:r>
            <a:r>
              <a:rPr lang="ar-IQ" sz="2800" dirty="0" err="1" smtClean="0">
                <a:solidFill>
                  <a:schemeClr val="accent6">
                    <a:lumMod val="75000"/>
                  </a:schemeClr>
                </a:solidFill>
              </a:rPr>
              <a:t>والاساليب</a:t>
            </a:r>
            <a:r>
              <a:rPr lang="ar-IQ" sz="2800" dirty="0" smtClean="0">
                <a:solidFill>
                  <a:schemeClr val="accent6">
                    <a:lumMod val="75000"/>
                  </a:schemeClr>
                </a:solidFill>
              </a:rPr>
              <a:t> والوسائل </a:t>
            </a:r>
            <a:r>
              <a:rPr lang="ar-IQ" sz="2800" dirty="0" err="1" smtClean="0">
                <a:solidFill>
                  <a:schemeClr val="accent6">
                    <a:lumMod val="75000"/>
                  </a:schemeClr>
                </a:solidFill>
              </a:rPr>
              <a:t>التعليميه</a:t>
            </a:r>
            <a:r>
              <a:rPr lang="ar-IQ" sz="2800" dirty="0" smtClean="0">
                <a:solidFill>
                  <a:schemeClr val="accent6">
                    <a:lumMod val="75000"/>
                  </a:schemeClr>
                </a:solidFill>
              </a:rPr>
              <a:t> بمعيار التقويم (التكويني) الذي يجريه مدرس </a:t>
            </a:r>
            <a:r>
              <a:rPr lang="ar-IQ" sz="2800" dirty="0" err="1" smtClean="0">
                <a:solidFill>
                  <a:schemeClr val="accent6">
                    <a:lumMod val="75000"/>
                  </a:schemeClr>
                </a:solidFill>
              </a:rPr>
              <a:t>التربيهالرياضيه</a:t>
            </a:r>
            <a:r>
              <a:rPr lang="ar-IQ" sz="2800" dirty="0" smtClean="0">
                <a:solidFill>
                  <a:schemeClr val="accent6">
                    <a:lumMod val="75000"/>
                  </a:schemeClr>
                </a:solidFill>
              </a:rPr>
              <a:t> للتعرف على تقدم الطلاب بالمهارة والكشف عن مخرجات هذه </a:t>
            </a:r>
            <a:r>
              <a:rPr lang="ar-IQ" sz="2800" dirty="0" err="1" smtClean="0">
                <a:solidFill>
                  <a:schemeClr val="accent6">
                    <a:lumMod val="75000"/>
                  </a:schemeClr>
                </a:solidFill>
              </a:rPr>
              <a:t>الاساليب</a:t>
            </a:r>
            <a:r>
              <a:rPr lang="ar-IQ" sz="2800" dirty="0" smtClean="0">
                <a:solidFill>
                  <a:schemeClr val="accent6">
                    <a:lumMod val="75000"/>
                  </a:schemeClr>
                </a:solidFill>
              </a:rPr>
              <a:t> والطرائق، </a:t>
            </a:r>
            <a:r>
              <a:rPr lang="ar-IQ" sz="2800" dirty="0" err="1" smtClean="0">
                <a:solidFill>
                  <a:schemeClr val="accent6">
                    <a:lumMod val="75000"/>
                  </a:schemeClr>
                </a:solidFill>
              </a:rPr>
              <a:t>باشراف</a:t>
            </a:r>
            <a:r>
              <a:rPr lang="ar-IQ" sz="2800" dirty="0" smtClean="0">
                <a:solidFill>
                  <a:schemeClr val="accent6">
                    <a:lumMod val="75000"/>
                  </a:schemeClr>
                </a:solidFill>
              </a:rPr>
              <a:t> وتوجيه قيادة مدرس التربية الرياضية وتفاعل الطلاب .</a:t>
            </a:r>
            <a:endParaRPr lang="ar-SA" sz="2800" dirty="0">
              <a:solidFill>
                <a:schemeClr val="accent6">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42844" y="0"/>
            <a:ext cx="9001156" cy="7201972"/>
          </a:xfrm>
          <a:prstGeom prst="rect">
            <a:avLst/>
          </a:prstGeom>
          <a:noFill/>
        </p:spPr>
        <p:txBody>
          <a:bodyPr wrap="square" rtlCol="1">
            <a:spAutoFit/>
          </a:bodyPr>
          <a:lstStyle/>
          <a:p>
            <a:r>
              <a:rPr lang="ar-IQ" sz="2000" b="1" dirty="0" smtClean="0">
                <a:solidFill>
                  <a:schemeClr val="bg1"/>
                </a:solidFill>
              </a:rPr>
              <a:t>ال</a:t>
            </a:r>
            <a:r>
              <a:rPr lang="ar-IQ" sz="4400" b="1" dirty="0" smtClean="0">
                <a:solidFill>
                  <a:schemeClr val="bg1"/>
                </a:solidFill>
              </a:rPr>
              <a:t>تقويم</a:t>
            </a:r>
            <a:r>
              <a:rPr lang="ar-IQ" sz="4000" b="1" dirty="0" smtClean="0">
                <a:solidFill>
                  <a:schemeClr val="bg1"/>
                </a:solidFill>
              </a:rPr>
              <a:t> النهائي (التجميعي) :</a:t>
            </a:r>
            <a:r>
              <a:rPr lang="ar-IQ" sz="4000" dirty="0" smtClean="0">
                <a:solidFill>
                  <a:schemeClr val="bg1"/>
                </a:solidFill>
              </a:rPr>
              <a:t> هو المرحلة التي يتم فيها قياس حصيلة الطالب في عمليتي التدريس والتعلم فضلا عن ذلك هو عملية تشخيص الجوانب السلبية ومعالجتها والجوانب الايجابية وتعزيزها بمسار عملية التدريس ويتم فيها كذلك الانتقال الطلاب من مرحله </a:t>
            </a:r>
            <a:r>
              <a:rPr lang="ar-IQ" sz="4000" dirty="0" err="1" smtClean="0">
                <a:solidFill>
                  <a:schemeClr val="bg1"/>
                </a:solidFill>
              </a:rPr>
              <a:t>تعليميه</a:t>
            </a:r>
            <a:r>
              <a:rPr lang="ar-IQ" sz="4000" dirty="0" smtClean="0">
                <a:solidFill>
                  <a:schemeClr val="bg1"/>
                </a:solidFill>
              </a:rPr>
              <a:t> </a:t>
            </a:r>
            <a:r>
              <a:rPr lang="ar-IQ" sz="4000" dirty="0" err="1" smtClean="0">
                <a:solidFill>
                  <a:schemeClr val="bg1"/>
                </a:solidFill>
              </a:rPr>
              <a:t>الي</a:t>
            </a:r>
            <a:r>
              <a:rPr lang="ar-IQ" sz="4000" dirty="0" smtClean="0">
                <a:solidFill>
                  <a:schemeClr val="bg1"/>
                </a:solidFill>
              </a:rPr>
              <a:t> مرحله </a:t>
            </a:r>
            <a:r>
              <a:rPr lang="ar-IQ" sz="4000" dirty="0" err="1" smtClean="0">
                <a:solidFill>
                  <a:schemeClr val="bg1"/>
                </a:solidFill>
              </a:rPr>
              <a:t>تعليميه</a:t>
            </a:r>
            <a:r>
              <a:rPr lang="ar-IQ" sz="4000" dirty="0" smtClean="0">
                <a:solidFill>
                  <a:schemeClr val="bg1"/>
                </a:solidFill>
              </a:rPr>
              <a:t> </a:t>
            </a:r>
            <a:r>
              <a:rPr lang="ar-IQ" sz="4000" dirty="0" err="1" smtClean="0">
                <a:solidFill>
                  <a:schemeClr val="bg1"/>
                </a:solidFill>
              </a:rPr>
              <a:t>اخرى</a:t>
            </a:r>
            <a:r>
              <a:rPr lang="ar-IQ" sz="4000" dirty="0" smtClean="0">
                <a:solidFill>
                  <a:schemeClr val="bg1"/>
                </a:solidFill>
              </a:rPr>
              <a:t> .</a:t>
            </a:r>
            <a:endParaRPr lang="en-US" sz="4000" dirty="0" smtClean="0">
              <a:solidFill>
                <a:schemeClr val="bg1"/>
              </a:solidFill>
            </a:endParaRPr>
          </a:p>
          <a:p>
            <a:r>
              <a:rPr lang="ar-SA" sz="4000" b="1" dirty="0" smtClean="0">
                <a:solidFill>
                  <a:schemeClr val="bg1"/>
                </a:solidFill>
              </a:rPr>
              <a:t>عناصر التدريس</a:t>
            </a:r>
            <a:endParaRPr lang="en-US" sz="4000" dirty="0" smtClean="0">
              <a:solidFill>
                <a:schemeClr val="bg1"/>
              </a:solidFill>
            </a:endParaRPr>
          </a:p>
          <a:p>
            <a:r>
              <a:rPr lang="ar-IQ" sz="4000" dirty="0" err="1" smtClean="0">
                <a:solidFill>
                  <a:schemeClr val="bg1"/>
                </a:solidFill>
              </a:rPr>
              <a:t>ان</a:t>
            </a:r>
            <a:r>
              <a:rPr lang="ar-IQ" sz="4000" dirty="0" smtClean="0">
                <a:solidFill>
                  <a:schemeClr val="bg1"/>
                </a:solidFill>
              </a:rPr>
              <a:t> الحديث عن عناصر التدريس يعني الحديث عن عناصر </a:t>
            </a:r>
            <a:r>
              <a:rPr lang="ar-IQ" sz="4000" dirty="0" err="1" smtClean="0">
                <a:solidFill>
                  <a:schemeClr val="bg1"/>
                </a:solidFill>
              </a:rPr>
              <a:t>التربيه</a:t>
            </a:r>
            <a:r>
              <a:rPr lang="ar-IQ" sz="4000" dirty="0" smtClean="0">
                <a:solidFill>
                  <a:schemeClr val="bg1"/>
                </a:solidFill>
              </a:rPr>
              <a:t> ، </a:t>
            </a:r>
            <a:r>
              <a:rPr lang="ar-IQ" sz="4000" dirty="0" err="1" smtClean="0">
                <a:solidFill>
                  <a:schemeClr val="bg1"/>
                </a:solidFill>
              </a:rPr>
              <a:t>فالادب</a:t>
            </a:r>
            <a:r>
              <a:rPr lang="ar-IQ" sz="4000" dirty="0" smtClean="0">
                <a:solidFill>
                  <a:schemeClr val="bg1"/>
                </a:solidFill>
              </a:rPr>
              <a:t> التربوي يشير </a:t>
            </a:r>
            <a:r>
              <a:rPr lang="ar-IQ" sz="4000" dirty="0" err="1" smtClean="0">
                <a:solidFill>
                  <a:schemeClr val="bg1"/>
                </a:solidFill>
              </a:rPr>
              <a:t>الى</a:t>
            </a:r>
            <a:r>
              <a:rPr lang="ar-IQ" sz="4000" dirty="0" smtClean="0">
                <a:solidFill>
                  <a:schemeClr val="bg1"/>
                </a:solidFill>
              </a:rPr>
              <a:t> </a:t>
            </a:r>
            <a:r>
              <a:rPr lang="ar-IQ" sz="4000" dirty="0" err="1" smtClean="0">
                <a:solidFill>
                  <a:schemeClr val="bg1"/>
                </a:solidFill>
              </a:rPr>
              <a:t>ان</a:t>
            </a:r>
            <a:r>
              <a:rPr lang="ar-IQ" sz="4000" dirty="0" smtClean="0">
                <a:solidFill>
                  <a:schemeClr val="bg1"/>
                </a:solidFill>
              </a:rPr>
              <a:t> عناصر التدريس </a:t>
            </a:r>
            <a:r>
              <a:rPr lang="ar-IQ" sz="4000" dirty="0" err="1" smtClean="0">
                <a:solidFill>
                  <a:schemeClr val="bg1"/>
                </a:solidFill>
              </a:rPr>
              <a:t>او</a:t>
            </a:r>
            <a:r>
              <a:rPr lang="ar-IQ" sz="4000" dirty="0" smtClean="0">
                <a:solidFill>
                  <a:schemeClr val="bg1"/>
                </a:solidFill>
              </a:rPr>
              <a:t> </a:t>
            </a:r>
            <a:r>
              <a:rPr lang="ar-IQ" sz="4000" dirty="0" err="1" smtClean="0">
                <a:solidFill>
                  <a:schemeClr val="bg1"/>
                </a:solidFill>
              </a:rPr>
              <a:t>مايسمى</a:t>
            </a:r>
            <a:r>
              <a:rPr lang="ar-IQ" sz="4000" dirty="0" smtClean="0">
                <a:solidFill>
                  <a:schemeClr val="bg1"/>
                </a:solidFill>
              </a:rPr>
              <a:t> بالمثلث التربوي هي:(المدرس والطالب والمنهج).</a:t>
            </a:r>
            <a:endParaRPr lang="en-US" sz="4000" dirty="0" smtClean="0">
              <a:solidFill>
                <a:schemeClr val="bg1"/>
              </a:solidFill>
            </a:endParaRPr>
          </a:p>
          <a:p>
            <a:endParaRPr lang="ar-SA"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571472" y="772747"/>
            <a:ext cx="7870295" cy="5085145"/>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أثير استخدام التمرينات على اليابسة في بعض المتغيرات الوظيفية والبيوكيميائية والبدنية وانجاز 50 متر سباحة حر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تأثير استخدام التمرينات على اليابسة في بعض المتغيرات الوظيفية والبيوكيميائية والبدنية وانجاز 50 متر سباحة حرة</Template>
  <TotalTime>243</TotalTime>
  <Words>301</Words>
  <Application>Microsoft Office PowerPoint</Application>
  <PresentationFormat>عرض على الشاشة (3:4)‏</PresentationFormat>
  <Paragraphs>75</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تأثير استخدام التمرينات على اليابسة في بعض المتغيرات الوظيفية والبيوكيميائية والبدنية وانجاز 50 متر سباحة حرة</vt:lpstr>
      <vt:lpstr>    محاضرات طرائق التدريس العملي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طرائق التدريس العملي</dc:title>
  <dc:creator>DR.Ahmed Saker 2o1O</dc:creator>
  <cp:lastModifiedBy>DR.Ahmed Saker 2o1O</cp:lastModifiedBy>
  <cp:revision>40</cp:revision>
  <dcterms:created xsi:type="dcterms:W3CDTF">2018-12-10T11:17:48Z</dcterms:created>
  <dcterms:modified xsi:type="dcterms:W3CDTF">2018-12-12T08:38:40Z</dcterms:modified>
</cp:coreProperties>
</file>